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38" r:id="rId2"/>
    <p:sldId id="345" r:id="rId3"/>
    <p:sldId id="363" r:id="rId4"/>
    <p:sldId id="364" r:id="rId5"/>
    <p:sldId id="349" r:id="rId6"/>
    <p:sldId id="383" r:id="rId7"/>
    <p:sldId id="384" r:id="rId8"/>
    <p:sldId id="381" r:id="rId9"/>
    <p:sldId id="385" r:id="rId10"/>
    <p:sldId id="386" r:id="rId11"/>
    <p:sldId id="387" r:id="rId12"/>
    <p:sldId id="369" r:id="rId13"/>
    <p:sldId id="370" r:id="rId14"/>
    <p:sldId id="371" r:id="rId15"/>
    <p:sldId id="372" r:id="rId16"/>
    <p:sldId id="373" r:id="rId17"/>
    <p:sldId id="374" r:id="rId18"/>
    <p:sldId id="376" r:id="rId19"/>
    <p:sldId id="375" r:id="rId20"/>
    <p:sldId id="377" r:id="rId21"/>
    <p:sldId id="378" r:id="rId22"/>
    <p:sldId id="379" r:id="rId23"/>
    <p:sldId id="380" r:id="rId24"/>
    <p:sldId id="382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3741" autoAdjust="0"/>
  </p:normalViewPr>
  <p:slideViewPr>
    <p:cSldViewPr>
      <p:cViewPr varScale="1">
        <p:scale>
          <a:sx n="120" d="100"/>
          <a:sy n="120" d="100"/>
        </p:scale>
        <p:origin x="736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26">
            <a:extLst>
              <a:ext uri="{FF2B5EF4-FFF2-40B4-BE49-F238E27FC236}">
                <a16:creationId xmlns:a16="http://schemas.microsoft.com/office/drawing/2014/main" id="{310D2EF8-0F99-7FFD-7BC1-FF2E6E74EB2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3491" name="Rectangle 1027">
            <a:extLst>
              <a:ext uri="{FF2B5EF4-FFF2-40B4-BE49-F238E27FC236}">
                <a16:creationId xmlns:a16="http://schemas.microsoft.com/office/drawing/2014/main" id="{AA6D724E-83F6-7598-7009-C33AE2CAF06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3492" name="Rectangle 1028">
            <a:extLst>
              <a:ext uri="{FF2B5EF4-FFF2-40B4-BE49-F238E27FC236}">
                <a16:creationId xmlns:a16="http://schemas.microsoft.com/office/drawing/2014/main" id="{7C4FF450-9ADE-116F-3E0D-87366ED5534F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3493" name="Rectangle 1029">
            <a:extLst>
              <a:ext uri="{FF2B5EF4-FFF2-40B4-BE49-F238E27FC236}">
                <a16:creationId xmlns:a16="http://schemas.microsoft.com/office/drawing/2014/main" id="{E60C9A0D-F2F2-707A-1B03-FA1D74816114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C028EA5-3C31-DE4C-8651-C16875D2881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>
            <a:extLst>
              <a:ext uri="{FF2B5EF4-FFF2-40B4-BE49-F238E27FC236}">
                <a16:creationId xmlns:a16="http://schemas.microsoft.com/office/drawing/2014/main" id="{A38A8463-0A2E-B045-E807-5CAA99A0118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9027" name="Rectangle 3">
            <a:extLst>
              <a:ext uri="{FF2B5EF4-FFF2-40B4-BE49-F238E27FC236}">
                <a16:creationId xmlns:a16="http://schemas.microsoft.com/office/drawing/2014/main" id="{6FC72295-C92E-7B2B-4000-ED827514784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4580" name="Rectangle 4">
            <a:extLst>
              <a:ext uri="{FF2B5EF4-FFF2-40B4-BE49-F238E27FC236}">
                <a16:creationId xmlns:a16="http://schemas.microsoft.com/office/drawing/2014/main" id="{943784FB-1563-9FBB-3CAF-D6EA41787642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9029" name="Rectangle 5">
            <a:extLst>
              <a:ext uri="{FF2B5EF4-FFF2-40B4-BE49-F238E27FC236}">
                <a16:creationId xmlns:a16="http://schemas.microsoft.com/office/drawing/2014/main" id="{FB06D533-47B1-A191-5CCA-5D85F357A97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29030" name="Rectangle 6">
            <a:extLst>
              <a:ext uri="{FF2B5EF4-FFF2-40B4-BE49-F238E27FC236}">
                <a16:creationId xmlns:a16="http://schemas.microsoft.com/office/drawing/2014/main" id="{46422CA7-0949-8B0C-8B0B-8DE6BE2240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9031" name="Rectangle 7">
            <a:extLst>
              <a:ext uri="{FF2B5EF4-FFF2-40B4-BE49-F238E27FC236}">
                <a16:creationId xmlns:a16="http://schemas.microsoft.com/office/drawing/2014/main" id="{3A404A1C-0564-2AEA-332A-E209B9D6C0A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6500B39-187C-1B4B-AC2E-E1A958A07BA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>
            <a:extLst>
              <a:ext uri="{FF2B5EF4-FFF2-40B4-BE49-F238E27FC236}">
                <a16:creationId xmlns:a16="http://schemas.microsoft.com/office/drawing/2014/main" id="{60D8C451-87E2-B143-3102-F07F9812EDA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299EBE5-E551-7148-9481-B0A9C05B4FB5}" type="slidenum">
              <a:rPr lang="en-US" altLang="zh-CN" sz="1200"/>
              <a:pPr eaLnBrk="1" hangingPunct="1"/>
              <a:t>5</a:t>
            </a:fld>
            <a:endParaRPr lang="en-US" altLang="zh-CN" sz="1200"/>
          </a:p>
        </p:txBody>
      </p:sp>
      <p:sp>
        <p:nvSpPr>
          <p:cNvPr id="25603" name="Rectangle 2">
            <a:extLst>
              <a:ext uri="{FF2B5EF4-FFF2-40B4-BE49-F238E27FC236}">
                <a16:creationId xmlns:a16="http://schemas.microsoft.com/office/drawing/2014/main" id="{723B02B1-5B34-CFBD-8341-2170773589F9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>
            <a:extLst>
              <a:ext uri="{FF2B5EF4-FFF2-40B4-BE49-F238E27FC236}">
                <a16:creationId xmlns:a16="http://schemas.microsoft.com/office/drawing/2014/main" id="{6363A928-4456-0944-5212-2268E3CBEF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>
            <a:extLst>
              <a:ext uri="{FF2B5EF4-FFF2-40B4-BE49-F238E27FC236}">
                <a16:creationId xmlns:a16="http://schemas.microsoft.com/office/drawing/2014/main" id="{C60D589E-2933-3CD0-8AA8-BD6249D4160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306CF7B-F9FD-0340-B6F8-951135F7ADB2}" type="slidenum">
              <a:rPr lang="en-US" altLang="zh-CN" sz="1200"/>
              <a:pPr eaLnBrk="1" hangingPunct="1"/>
              <a:t>22</a:t>
            </a:fld>
            <a:endParaRPr lang="en-US" altLang="zh-CN" sz="1200"/>
          </a:p>
        </p:txBody>
      </p:sp>
      <p:sp>
        <p:nvSpPr>
          <p:cNvPr id="33795" name="Rectangle 2">
            <a:extLst>
              <a:ext uri="{FF2B5EF4-FFF2-40B4-BE49-F238E27FC236}">
                <a16:creationId xmlns:a16="http://schemas.microsoft.com/office/drawing/2014/main" id="{BD09150D-49DC-45AE-D893-3123AA8E7ACB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>
            <a:extLst>
              <a:ext uri="{FF2B5EF4-FFF2-40B4-BE49-F238E27FC236}">
                <a16:creationId xmlns:a16="http://schemas.microsoft.com/office/drawing/2014/main" id="{C8CF20BD-FD28-04F5-BBD9-97E2FA257D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>
            <a:extLst>
              <a:ext uri="{FF2B5EF4-FFF2-40B4-BE49-F238E27FC236}">
                <a16:creationId xmlns:a16="http://schemas.microsoft.com/office/drawing/2014/main" id="{60D8C451-87E2-B143-3102-F07F9812EDA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299EBE5-E551-7148-9481-B0A9C05B4FB5}" type="slidenum">
              <a:rPr lang="en-US" altLang="zh-CN" sz="1200"/>
              <a:pPr eaLnBrk="1" hangingPunct="1"/>
              <a:t>9</a:t>
            </a:fld>
            <a:endParaRPr lang="en-US" altLang="zh-CN" sz="1200"/>
          </a:p>
        </p:txBody>
      </p:sp>
      <p:sp>
        <p:nvSpPr>
          <p:cNvPr id="25603" name="Rectangle 2">
            <a:extLst>
              <a:ext uri="{FF2B5EF4-FFF2-40B4-BE49-F238E27FC236}">
                <a16:creationId xmlns:a16="http://schemas.microsoft.com/office/drawing/2014/main" id="{723B02B1-5B34-CFBD-8341-2170773589F9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>
            <a:extLst>
              <a:ext uri="{FF2B5EF4-FFF2-40B4-BE49-F238E27FC236}">
                <a16:creationId xmlns:a16="http://schemas.microsoft.com/office/drawing/2014/main" id="{6363A928-4456-0944-5212-2268E3CBEF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330405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>
            <a:extLst>
              <a:ext uri="{FF2B5EF4-FFF2-40B4-BE49-F238E27FC236}">
                <a16:creationId xmlns:a16="http://schemas.microsoft.com/office/drawing/2014/main" id="{4FEE141E-FE0E-9911-E6AB-82239A925F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489B3D0-51E6-C145-8E08-C182C36B202F}" type="slidenum">
              <a:rPr lang="en-US" altLang="zh-CN" sz="1200"/>
              <a:pPr eaLnBrk="1" hangingPunct="1"/>
              <a:t>12</a:t>
            </a:fld>
            <a:endParaRPr lang="en-US" altLang="zh-CN" sz="1200"/>
          </a:p>
        </p:txBody>
      </p:sp>
      <p:sp>
        <p:nvSpPr>
          <p:cNvPr id="26627" name="Rectangle 2">
            <a:extLst>
              <a:ext uri="{FF2B5EF4-FFF2-40B4-BE49-F238E27FC236}">
                <a16:creationId xmlns:a16="http://schemas.microsoft.com/office/drawing/2014/main" id="{29DE1029-A53C-D021-537E-1F52C2430A75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>
            <a:extLst>
              <a:ext uri="{FF2B5EF4-FFF2-40B4-BE49-F238E27FC236}">
                <a16:creationId xmlns:a16="http://schemas.microsoft.com/office/drawing/2014/main" id="{3A75B070-5F44-3F5C-A46B-6E15B40CC6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>
            <a:extLst>
              <a:ext uri="{FF2B5EF4-FFF2-40B4-BE49-F238E27FC236}">
                <a16:creationId xmlns:a16="http://schemas.microsoft.com/office/drawing/2014/main" id="{FE45F416-50B6-3491-8E6A-286CC778AF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979041A-E6F1-7545-89E7-16C49A8A8D5F}" type="slidenum">
              <a:rPr lang="en-US" altLang="zh-CN" sz="1200"/>
              <a:pPr eaLnBrk="1" hangingPunct="1"/>
              <a:t>14</a:t>
            </a:fld>
            <a:endParaRPr lang="en-US" altLang="zh-CN" sz="1200"/>
          </a:p>
        </p:txBody>
      </p:sp>
      <p:sp>
        <p:nvSpPr>
          <p:cNvPr id="27651" name="Rectangle 2">
            <a:extLst>
              <a:ext uri="{FF2B5EF4-FFF2-40B4-BE49-F238E27FC236}">
                <a16:creationId xmlns:a16="http://schemas.microsoft.com/office/drawing/2014/main" id="{6768DD8C-434A-066A-8DFD-210E53521BDA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>
            <a:extLst>
              <a:ext uri="{FF2B5EF4-FFF2-40B4-BE49-F238E27FC236}">
                <a16:creationId xmlns:a16="http://schemas.microsoft.com/office/drawing/2014/main" id="{C6B27880-6546-6CFE-BE19-C1107F7BB83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>
            <a:extLst>
              <a:ext uri="{FF2B5EF4-FFF2-40B4-BE49-F238E27FC236}">
                <a16:creationId xmlns:a16="http://schemas.microsoft.com/office/drawing/2014/main" id="{1E54E832-C23D-63FB-599B-786D41021A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69AAA14-1F75-C149-9445-816D3F1CDFAA}" type="slidenum">
              <a:rPr lang="en-US" altLang="zh-CN" sz="1200"/>
              <a:pPr eaLnBrk="1" hangingPunct="1"/>
              <a:t>16</a:t>
            </a:fld>
            <a:endParaRPr lang="en-US" altLang="zh-CN" sz="1200"/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018CFFC5-C8B4-D7E4-B372-D13F496C9C18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>
            <a:extLst>
              <a:ext uri="{FF2B5EF4-FFF2-40B4-BE49-F238E27FC236}">
                <a16:creationId xmlns:a16="http://schemas.microsoft.com/office/drawing/2014/main" id="{16402756-FA21-FCD3-F3F9-210FA12266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/>
              <a:t>注意：串行算法中默认增加了</a:t>
            </a:r>
            <a:r>
              <a:rPr lang="en-US" altLang="zh-CN"/>
              <a:t>A(n+1)</a:t>
            </a:r>
            <a:r>
              <a:rPr lang="zh-CN" altLang="en-US"/>
              <a:t>和</a:t>
            </a:r>
            <a:r>
              <a:rPr lang="en-US" altLang="zh-CN"/>
              <a:t>B(m+1)</a:t>
            </a:r>
            <a:r>
              <a:rPr lang="zh-CN" altLang="en-US"/>
              <a:t>，它们比原始的最大元要大。</a:t>
            </a:r>
          </a:p>
          <a:p>
            <a:pPr eaLnBrk="1" hangingPunct="1"/>
            <a:r>
              <a:rPr lang="zh-CN" altLang="en-US"/>
              <a:t>比较：串行减少了</a:t>
            </a:r>
            <a:r>
              <a:rPr lang="en-US" altLang="zh-CN"/>
              <a:t>W</a:t>
            </a:r>
            <a:r>
              <a:rPr lang="zh-CN" altLang="en-US"/>
              <a:t>，但增大了</a:t>
            </a:r>
            <a:r>
              <a:rPr lang="en-US" altLang="zh-CN"/>
              <a:t>T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>
            <a:extLst>
              <a:ext uri="{FF2B5EF4-FFF2-40B4-BE49-F238E27FC236}">
                <a16:creationId xmlns:a16="http://schemas.microsoft.com/office/drawing/2014/main" id="{B6F95CCD-06A6-D32C-A79A-ACB5DCC6BAD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082FC9F-5089-944E-8A83-B26B4BE99354}" type="slidenum">
              <a:rPr lang="en-US" altLang="zh-CN" sz="1200"/>
              <a:pPr eaLnBrk="1" hangingPunct="1"/>
              <a:t>18</a:t>
            </a:fld>
            <a:endParaRPr lang="en-US" altLang="zh-CN" sz="1200"/>
          </a:p>
        </p:txBody>
      </p:sp>
      <p:sp>
        <p:nvSpPr>
          <p:cNvPr id="29699" name="Rectangle 2">
            <a:extLst>
              <a:ext uri="{FF2B5EF4-FFF2-40B4-BE49-F238E27FC236}">
                <a16:creationId xmlns:a16="http://schemas.microsoft.com/office/drawing/2014/main" id="{4AD2E0E2-16A9-23FD-5059-6CFAB3175EDD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>
            <a:extLst>
              <a:ext uri="{FF2B5EF4-FFF2-40B4-BE49-F238E27FC236}">
                <a16:creationId xmlns:a16="http://schemas.microsoft.com/office/drawing/2014/main" id="{F22A44D7-A5E2-E0F4-081F-7DFEE92233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>
            <a:extLst>
              <a:ext uri="{FF2B5EF4-FFF2-40B4-BE49-F238E27FC236}">
                <a16:creationId xmlns:a16="http://schemas.microsoft.com/office/drawing/2014/main" id="{1B1FCB72-0BDD-2488-1408-46419D6F0A6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81A1408-A272-224B-BA80-72534A121236}" type="slidenum">
              <a:rPr lang="en-US" altLang="zh-CN" sz="1200"/>
              <a:pPr eaLnBrk="1" hangingPunct="1"/>
              <a:t>19</a:t>
            </a:fld>
            <a:endParaRPr lang="en-US" altLang="zh-CN" sz="1200"/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AD4045D2-4CC5-B153-1FCE-16D4526C7F43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>
            <a:extLst>
              <a:ext uri="{FF2B5EF4-FFF2-40B4-BE49-F238E27FC236}">
                <a16:creationId xmlns:a16="http://schemas.microsoft.com/office/drawing/2014/main" id="{7172557D-EEA5-160E-C9D7-ACCA0E9C67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>
            <a:extLst>
              <a:ext uri="{FF2B5EF4-FFF2-40B4-BE49-F238E27FC236}">
                <a16:creationId xmlns:a16="http://schemas.microsoft.com/office/drawing/2014/main" id="{058244DB-9764-F512-05B8-2689D6B73D0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84A0847-36B6-0C41-9BBF-31AD3D607B05}" type="slidenum">
              <a:rPr lang="en-US" altLang="zh-CN" sz="1200"/>
              <a:pPr eaLnBrk="1" hangingPunct="1"/>
              <a:t>20</a:t>
            </a:fld>
            <a:endParaRPr lang="en-US" altLang="zh-CN" sz="1200"/>
          </a:p>
        </p:txBody>
      </p:sp>
      <p:sp>
        <p:nvSpPr>
          <p:cNvPr id="31747" name="Rectangle 2">
            <a:extLst>
              <a:ext uri="{FF2B5EF4-FFF2-40B4-BE49-F238E27FC236}">
                <a16:creationId xmlns:a16="http://schemas.microsoft.com/office/drawing/2014/main" id="{86FB7A59-5D8F-F91F-7A8C-73C15BE82905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>
            <a:extLst>
              <a:ext uri="{FF2B5EF4-FFF2-40B4-BE49-F238E27FC236}">
                <a16:creationId xmlns:a16="http://schemas.microsoft.com/office/drawing/2014/main" id="{AAD7CD00-DE32-99D1-5A1D-3A08DBCB37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>
            <a:extLst>
              <a:ext uri="{FF2B5EF4-FFF2-40B4-BE49-F238E27FC236}">
                <a16:creationId xmlns:a16="http://schemas.microsoft.com/office/drawing/2014/main" id="{786EFB44-0424-0CA5-F1E6-E3D2D3DFB3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BE2B35D-A0F6-864C-B837-43E97BF64C0E}" type="slidenum">
              <a:rPr lang="en-US" altLang="zh-CN" sz="1200"/>
              <a:pPr eaLnBrk="1" hangingPunct="1"/>
              <a:t>21</a:t>
            </a:fld>
            <a:endParaRPr lang="en-US" altLang="zh-CN" sz="1200"/>
          </a:p>
        </p:txBody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id="{47FB7912-9F45-FD27-3977-B4F0A577CF16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>
            <a:extLst>
              <a:ext uri="{FF2B5EF4-FFF2-40B4-BE49-F238E27FC236}">
                <a16:creationId xmlns:a16="http://schemas.microsoft.com/office/drawing/2014/main" id="{24BCAC23-F741-3AB3-2C50-1376E5DD45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8CD4EA5-A054-E8B8-A30D-DB22234C4C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2328551-5C89-3DDC-8A93-6CF37B3E770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DB6ADFA-536A-DD9D-0441-AC235B087F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C980B1-EC93-4945-BE33-76C84189304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0293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379FEED-E6C4-A46A-7765-960524D6261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EBF6017-9BCB-BDB6-3A10-83720B7E705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8776EC5-33AD-3C2C-8AF4-C680F28701F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1AECC7-FB8F-674C-BE98-8E41E9D8251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5720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0B2B08A-353E-AD78-B9E8-3D335C39633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DEB7D64-CB14-1E60-8087-FA0E6E4C075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4D51AD5-6C4D-BA2B-3DF0-3E32E0F3BAE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09C748-64FD-7145-99F7-506B9FB138C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6855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F1005C6-FABE-0A11-EA6A-1AC91919F55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281E636-6747-891E-19E7-C301BBCFAA1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72C399C-6470-AAA9-95B0-5A6DE789F53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967A4D-85DD-2B42-98DF-385848794B1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42432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4527F96-5530-BE71-E3B9-A2A9586ED1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07578C2-F64A-37D1-3AFC-2E03E967AF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9C7EB4E-09A5-5AAD-0926-76FEC573C17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A3DCCB-8D78-464E-AB54-335C14543F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35813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F74F43-FF5C-DB1A-CA00-78BF44EBC29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43B3223-1D31-4EA5-788E-23EE3EEB8E2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F5BD87-4F45-8CCA-60F5-412136DECF5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D4BE17-F773-DD4E-82F5-1066FEA675E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5219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C85C49B-870E-7237-C4AA-6AF18C3835A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683E1BA-C32E-AF13-CFD5-6417F9A9B6A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A0B973C-99BE-FB4A-C400-AAADBC7274F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281D5F-334D-654E-82BA-2BF5DE30BA2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70240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85AB9CD-2EBA-19C5-3E0F-74BA3269512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0CD2F959-C702-97E8-1A87-1A01F749FC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2DF7329-5097-3BBF-E6BE-C352F37F527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E8E724-C323-FF4B-81EE-73B49C95A2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96346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DBFD9D60-927E-2BA7-4A84-C26796BB1A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911B962B-892E-EC19-F197-87B135045BE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780CD2A-3E86-B93D-569C-C0E9B678914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6F4370-003B-6F4E-A589-433BA4F854B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60861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55FB7FC-EA07-A47F-EF18-97B3C39887E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37C7BA7-A929-576A-D46A-3A54EB48E48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3044588-260E-B7DA-532B-AB9AB84E187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954A19-743C-1F41-BC7E-33356E55EDA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02154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6979EFD-E9D4-1D88-0878-97BC086CF41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97E8578-8DA8-2AE6-604F-12B6F338337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A233E87-7E00-6227-82D6-DAFDA94DECD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9A4DF3-C975-3B46-91BC-1323F7FE4D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4599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5A0E34B3-9DB5-6DBF-AB7D-9D0458764A1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87331CC1-21E3-C343-8720-FD5773CA24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593AF5E9-3E89-E503-E28B-FA8C22BA04F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97A5AE5E-E76E-17D3-E2F6-CB7BE271DBA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381250AA-C6CE-7578-6EB8-3C026BC4C17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E59715F-9C69-A94F-8D36-F4F0FDA01C9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e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6.emf"/><Relationship Id="rId4" Type="http://schemas.openxmlformats.org/officeDocument/2006/relationships/image" Target="../media/image13.emf"/><Relationship Id="rId9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emf"/><Relationship Id="rId13" Type="http://schemas.openxmlformats.org/officeDocument/2006/relationships/image" Target="../media/image32.png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emf"/><Relationship Id="rId11" Type="http://schemas.openxmlformats.org/officeDocument/2006/relationships/image" Target="../media/image30.png"/><Relationship Id="rId5" Type="http://schemas.openxmlformats.org/officeDocument/2006/relationships/oleObject" Target="../embeddings/oleObject7.bin"/><Relationship Id="rId15" Type="http://schemas.openxmlformats.org/officeDocument/2006/relationships/image" Target="../media/image34.png"/><Relationship Id="rId10" Type="http://schemas.openxmlformats.org/officeDocument/2006/relationships/image" Target="../media/image29.emf"/><Relationship Id="rId4" Type="http://schemas.openxmlformats.org/officeDocument/2006/relationships/image" Target="../media/image26.emf"/><Relationship Id="rId9" Type="http://schemas.openxmlformats.org/officeDocument/2006/relationships/oleObject" Target="../embeddings/oleObject9.bin"/><Relationship Id="rId1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13" Type="http://schemas.openxmlformats.org/officeDocument/2006/relationships/image" Target="../media/image40.png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39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emf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38.emf"/><Relationship Id="rId4" Type="http://schemas.openxmlformats.org/officeDocument/2006/relationships/image" Target="../media/image35.emf"/><Relationship Id="rId9" Type="http://schemas.openxmlformats.org/officeDocument/2006/relationships/oleObject" Target="../embeddings/oleObject13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pintia.cn/" TargetMode="External"/><Relationship Id="rId4" Type="http://schemas.openxmlformats.org/officeDocument/2006/relationships/image" Target="../media/image49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灯片编号占位符 3">
            <a:extLst>
              <a:ext uri="{FF2B5EF4-FFF2-40B4-BE49-F238E27FC236}">
                <a16:creationId xmlns:a16="http://schemas.microsoft.com/office/drawing/2014/main" id="{72C47653-C8BF-98EE-9F14-44B468767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F9C5048-44E5-D043-9301-86DCF0D04C44}" type="slidenum">
              <a:rPr lang="en-US" altLang="zh-CN" sz="1400"/>
              <a:pPr eaLnBrk="1" hangingPunct="1"/>
              <a:t>1</a:t>
            </a:fld>
            <a:endParaRPr lang="en-US" altLang="zh-CN" sz="1400"/>
          </a:p>
        </p:txBody>
      </p:sp>
      <p:sp>
        <p:nvSpPr>
          <p:cNvPr id="13315" name="Text Box 2">
            <a:extLst>
              <a:ext uri="{FF2B5EF4-FFF2-40B4-BE49-F238E27FC236}">
                <a16:creationId xmlns:a16="http://schemas.microsoft.com/office/drawing/2014/main" id="{994D8EBD-F709-2DF6-37C5-2354AB38A3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2227263"/>
            <a:ext cx="770413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5400" b="1" dirty="0">
                <a:solidFill>
                  <a:schemeClr val="hlink"/>
                </a:solidFill>
                <a:sym typeface="Webdings" pitchFamily="2" charset="2"/>
              </a:rPr>
              <a:t>Parallel Algorithms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3">
            <a:extLst>
              <a:ext uri="{FF2B5EF4-FFF2-40B4-BE49-F238E27FC236}">
                <a16:creationId xmlns:a16="http://schemas.microsoft.com/office/drawing/2014/main" id="{AC31EC50-C908-C888-6D18-21458C370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4F1E417-BAC3-C448-9309-1049269EBC12}" type="slidenum">
              <a:rPr lang="en-US" altLang="zh-CN" sz="1400"/>
              <a:pPr eaLnBrk="1" hangingPunct="1"/>
              <a:t>10</a:t>
            </a:fld>
            <a:endParaRPr lang="en-US" altLang="zh-CN" sz="1400"/>
          </a:p>
        </p:txBody>
      </p:sp>
      <p:sp>
        <p:nvSpPr>
          <p:cNvPr id="18435" name="Text Box 2">
            <a:extLst>
              <a:ext uri="{FF2B5EF4-FFF2-40B4-BE49-F238E27FC236}">
                <a16:creationId xmlns:a16="http://schemas.microsoft.com/office/drawing/2014/main" id="{AA920D6E-7A18-4BA8-9F2A-7DA5E4149D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2588" y="0"/>
            <a:ext cx="24050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1800" b="1">
                <a:solidFill>
                  <a:schemeClr val="hlink"/>
                </a:solidFill>
                <a:sym typeface="Webdings" pitchFamily="2" charset="2"/>
              </a:rPr>
              <a:t>Parallel Algorithms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0477" name="Rectangle 13">
                <a:extLst>
                  <a:ext uri="{FF2B5EF4-FFF2-40B4-BE49-F238E27FC236}">
                    <a16:creationId xmlns:a16="http://schemas.microsoft.com/office/drawing/2014/main" id="{D30B2A6F-3DE5-3228-9EAB-950956B8C1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1188" y="549275"/>
                <a:ext cx="5256956" cy="4947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b="1" dirty="0">
                    <a:solidFill>
                      <a:schemeClr val="tx1"/>
                    </a:solidFill>
                  </a:rPr>
                  <a:t>Bounding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altLang="zh-CN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𝒑</m:t>
                        </m:r>
                      </m:sub>
                    </m:sSub>
                  </m:oMath>
                </a14:m>
                <a:r>
                  <a:rPr lang="en-US" altLang="zh-CN" b="1" dirty="0">
                    <a:solidFill>
                      <a:schemeClr val="tx1"/>
                    </a:solidFill>
                  </a:rPr>
                  <a:t> using work and depth</a:t>
                </a:r>
              </a:p>
            </p:txBody>
          </p:sp>
        </mc:Choice>
        <mc:Fallback>
          <p:sp>
            <p:nvSpPr>
              <p:cNvPr id="190477" name="Rectangle 13">
                <a:extLst>
                  <a:ext uri="{FF2B5EF4-FFF2-40B4-BE49-F238E27FC236}">
                    <a16:creationId xmlns:a16="http://schemas.microsoft.com/office/drawing/2014/main" id="{D30B2A6F-3DE5-3228-9EAB-950956B8C18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11188" y="549275"/>
                <a:ext cx="5256956" cy="494751"/>
              </a:xfrm>
              <a:prstGeom prst="rect">
                <a:avLst/>
              </a:prstGeom>
              <a:blipFill>
                <a:blip r:embed="rId2"/>
                <a:stretch>
                  <a:fillRect l="-1928" t="-10000" b="-2000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98F636B-F435-65BC-D8A7-0BB696E8EDC0}"/>
                  </a:ext>
                </a:extLst>
              </p:cNvPr>
              <p:cNvSpPr txBox="1"/>
              <p:nvPr/>
            </p:nvSpPr>
            <p:spPr>
              <a:xfrm>
                <a:off x="755576" y="1340768"/>
                <a:ext cx="7702624" cy="3076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accent6">
                        <a:lumMod val="60000"/>
                        <a:lumOff val="40000"/>
                      </a:schemeClr>
                    </a:solidFill>
                    <a:effectLst/>
                    <a:latin typeface="+mn-lt"/>
                  </a:rPr>
                  <a:t>Brent’s theorem </a:t>
                </a:r>
                <a:endParaRPr lang="en-CN" b="1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n-lt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CN" dirty="0">
                    <a:solidFill>
                      <a:schemeClr val="tx1"/>
                    </a:solidFill>
                  </a:rPr>
                  <a:t>A lower bound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𝑊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den>
                      </m:f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≤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b="0" dirty="0">
                  <a:solidFill>
                    <a:schemeClr val="tx1"/>
                  </a:solidFill>
                </a:endParaRPr>
              </a:p>
              <a:p>
                <a:endParaRPr lang="en-US" b="0" dirty="0">
                  <a:solidFill>
                    <a:schemeClr val="tx1"/>
                  </a:solidFill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CN" dirty="0">
                    <a:solidFill>
                      <a:schemeClr val="tx1"/>
                    </a:solidFill>
                  </a:rPr>
                  <a:t>An upper bound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≤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𝑊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den>
                      </m:f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</m:oMath>
                  </m:oMathPara>
                </a14:m>
                <a:endParaRPr lang="en-CN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98F636B-F435-65BC-D8A7-0BB696E8ED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1340768"/>
                <a:ext cx="7702624" cy="3076996"/>
              </a:xfrm>
              <a:prstGeom prst="rect">
                <a:avLst/>
              </a:prstGeom>
              <a:blipFill>
                <a:blip r:embed="rId3"/>
                <a:stretch>
                  <a:fillRect l="-1316" t="-1646" b="-1235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521471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3">
            <a:extLst>
              <a:ext uri="{FF2B5EF4-FFF2-40B4-BE49-F238E27FC236}">
                <a16:creationId xmlns:a16="http://schemas.microsoft.com/office/drawing/2014/main" id="{AC31EC50-C908-C888-6D18-21458C370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4F1E417-BAC3-C448-9309-1049269EBC12}" type="slidenum">
              <a:rPr lang="en-US" altLang="zh-CN" sz="1400"/>
              <a:pPr eaLnBrk="1" hangingPunct="1"/>
              <a:t>11</a:t>
            </a:fld>
            <a:endParaRPr lang="en-US" altLang="zh-CN" sz="1400"/>
          </a:p>
        </p:txBody>
      </p:sp>
      <p:sp>
        <p:nvSpPr>
          <p:cNvPr id="18435" name="Text Box 2">
            <a:extLst>
              <a:ext uri="{FF2B5EF4-FFF2-40B4-BE49-F238E27FC236}">
                <a16:creationId xmlns:a16="http://schemas.microsoft.com/office/drawing/2014/main" id="{AA920D6E-7A18-4BA8-9F2A-7DA5E4149D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2588" y="0"/>
            <a:ext cx="24050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1800" b="1">
                <a:solidFill>
                  <a:schemeClr val="hlink"/>
                </a:solidFill>
                <a:sym typeface="Webdings" pitchFamily="2" charset="2"/>
              </a:rPr>
              <a:t>Parallel Algorithms</a:t>
            </a:r>
          </a:p>
        </p:txBody>
      </p:sp>
      <p:sp>
        <p:nvSpPr>
          <p:cNvPr id="190467" name="AutoShape 3">
            <a:extLst>
              <a:ext uri="{FF2B5EF4-FFF2-40B4-BE49-F238E27FC236}">
                <a16:creationId xmlns:a16="http://schemas.microsoft.com/office/drawing/2014/main" id="{60EB7159-A17B-5DFC-68E0-0D085428FE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1052513"/>
            <a:ext cx="6624637" cy="2663825"/>
          </a:xfrm>
          <a:prstGeom prst="foldedCorner">
            <a:avLst>
              <a:gd name="adj" fmla="val 6065"/>
            </a:avLst>
          </a:prstGeom>
          <a:gradFill rotWithShape="0">
            <a:gsLst>
              <a:gs pos="0">
                <a:srgbClr val="FFFFFF"/>
              </a:gs>
              <a:gs pos="100000">
                <a:schemeClr val="bg1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180000" tIns="46800" rIns="36000" bIns="46800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</a:rPr>
              <a:t>For</a:t>
            </a:r>
            <a:r>
              <a:rPr lang="en-US" altLang="zh-CN" sz="2000" b="1" dirty="0">
                <a:latin typeface="Arial" panose="020B0604020202020204" pitchFamily="34" charset="0"/>
              </a:rPr>
              <a:t> </a:t>
            </a:r>
            <a:r>
              <a:rPr lang="en-US" altLang="zh-CN" sz="2000" b="1" dirty="0" err="1">
                <a:latin typeface="Arial" panose="020B0604020202020204" pitchFamily="34" charset="0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</a:rPr>
              <a:t>, 1 </a:t>
            </a:r>
            <a:r>
              <a:rPr lang="en-US" altLang="zh-CN" sz="2000" b="1" dirty="0">
                <a:latin typeface="Arial" panose="020B0604020202020204" pitchFamily="34" charset="0"/>
                <a:sym typeface="Symbol" pitchFamily="2" charset="2"/>
              </a:rPr>
              <a:t> </a:t>
            </a:r>
            <a:r>
              <a:rPr lang="en-US" altLang="zh-CN" sz="2000" b="1" dirty="0" err="1">
                <a:latin typeface="Arial" panose="020B0604020202020204" pitchFamily="34" charset="0"/>
                <a:sym typeface="Symbol" pitchFamily="2" charset="2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  <a:sym typeface="Symbol" pitchFamily="2" charset="2"/>
              </a:rPr>
              <a:t>  n  </a:t>
            </a:r>
            <a:r>
              <a:rPr lang="en-US" altLang="zh-CN" sz="2000" b="1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sym typeface="Symbol" pitchFamily="2" charset="2"/>
              </a:rPr>
              <a:t>pardo</a:t>
            </a:r>
            <a:endParaRPr lang="en-US" altLang="zh-CN" sz="2000" b="1" dirty="0">
              <a:solidFill>
                <a:schemeClr val="accent6">
                  <a:lumMod val="60000"/>
                  <a:lumOff val="40000"/>
                </a:schemeClr>
              </a:solidFill>
              <a:latin typeface="Arial" panose="020B0604020202020204" pitchFamily="34" charset="0"/>
              <a:sym typeface="Symbol" pitchFamily="2" charset="2"/>
            </a:endParaRPr>
          </a:p>
          <a:p>
            <a:pPr eaLnBrk="1" hangingPunct="1"/>
            <a:r>
              <a:rPr lang="en-US" altLang="zh-CN" sz="2000" b="1" dirty="0">
                <a:latin typeface="Arial" panose="020B0604020202020204" pitchFamily="34" charset="0"/>
                <a:sym typeface="Symbol" pitchFamily="2" charset="2"/>
              </a:rPr>
              <a:t>   B(0, </a:t>
            </a:r>
            <a:r>
              <a:rPr lang="en-US" altLang="zh-CN" sz="2000" b="1" dirty="0" err="1">
                <a:latin typeface="Arial" panose="020B0604020202020204" pitchFamily="34" charset="0"/>
                <a:sym typeface="Symbol" pitchFamily="2" charset="2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  <a:sym typeface="Symbol" pitchFamily="2" charset="2"/>
              </a:rPr>
              <a:t>) := A( </a:t>
            </a:r>
            <a:r>
              <a:rPr lang="en-US" altLang="zh-CN" sz="2000" b="1" dirty="0" err="1">
                <a:latin typeface="Arial" panose="020B0604020202020204" pitchFamily="34" charset="0"/>
                <a:sym typeface="Symbol" pitchFamily="2" charset="2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  <a:sym typeface="Symbol" pitchFamily="2" charset="2"/>
              </a:rPr>
              <a:t> )</a:t>
            </a:r>
          </a:p>
          <a:p>
            <a:pPr eaLnBrk="1" hangingPunct="1"/>
            <a:endParaRPr lang="en-US" altLang="zh-CN" sz="2000" b="1" dirty="0">
              <a:latin typeface="Arial" panose="020B0604020202020204" pitchFamily="34" charset="0"/>
              <a:sym typeface="Symbol" pitchFamily="2" charset="2"/>
            </a:endParaRPr>
          </a:p>
          <a:p>
            <a:pPr eaLnBrk="1" hangingPunct="1"/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</a:rPr>
              <a:t>for</a:t>
            </a:r>
            <a:r>
              <a:rPr lang="en-US" altLang="zh-CN" sz="2000" b="1" dirty="0">
                <a:latin typeface="Arial" panose="020B0604020202020204" pitchFamily="34" charset="0"/>
              </a:rPr>
              <a:t> h = 1 </a:t>
            </a: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</a:rPr>
              <a:t>to</a:t>
            </a:r>
            <a:r>
              <a:rPr lang="en-US" altLang="zh-CN" sz="2000" b="1" dirty="0">
                <a:latin typeface="Arial" panose="020B0604020202020204" pitchFamily="34" charset="0"/>
              </a:rPr>
              <a:t> log n </a:t>
            </a:r>
            <a:endParaRPr lang="en-US" altLang="zh-CN" sz="20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</a:rPr>
              <a:t>    for </a:t>
            </a:r>
            <a:r>
              <a:rPr lang="en-US" altLang="zh-CN" sz="2000" b="1" dirty="0">
                <a:latin typeface="Arial" panose="020B0604020202020204" pitchFamily="34" charset="0"/>
              </a:rPr>
              <a:t>i,</a:t>
            </a: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altLang="zh-CN" sz="2000" b="1" dirty="0">
                <a:latin typeface="Arial" panose="020B0604020202020204" pitchFamily="34" charset="0"/>
              </a:rPr>
              <a:t>1 </a:t>
            </a:r>
            <a:r>
              <a:rPr lang="en-US" altLang="zh-CN" sz="2000" b="1" dirty="0">
                <a:sym typeface="Symbol" pitchFamily="2" charset="2"/>
              </a:rPr>
              <a:t></a:t>
            </a:r>
            <a:r>
              <a:rPr lang="en-US" altLang="zh-CN" sz="2000" b="1" dirty="0">
                <a:latin typeface="Arial" panose="020B0604020202020204" pitchFamily="34" charset="0"/>
              </a:rPr>
              <a:t> </a:t>
            </a:r>
            <a:r>
              <a:rPr lang="en-US" altLang="zh-CN" sz="2000" b="1" dirty="0" err="1">
                <a:latin typeface="Arial" panose="020B0604020202020204" pitchFamily="34" charset="0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</a:rPr>
              <a:t> </a:t>
            </a:r>
            <a:r>
              <a:rPr lang="en-US" altLang="zh-CN" sz="2000" b="1" dirty="0">
                <a:sym typeface="Symbol" pitchFamily="2" charset="2"/>
              </a:rPr>
              <a:t></a:t>
            </a:r>
            <a:r>
              <a:rPr lang="en-US" altLang="zh-CN" sz="2000" b="1" dirty="0">
                <a:latin typeface="Arial" panose="020B0604020202020204" pitchFamily="34" charset="0"/>
              </a:rPr>
              <a:t> n/2</a:t>
            </a:r>
            <a:r>
              <a:rPr lang="en-US" altLang="zh-CN" sz="2000" b="1" baseline="30000" dirty="0">
                <a:latin typeface="Arial" panose="020B0604020202020204" pitchFamily="34" charset="0"/>
              </a:rPr>
              <a:t>h</a:t>
            </a:r>
            <a:r>
              <a:rPr lang="en-US" altLang="zh-CN" sz="2000" b="1" dirty="0">
                <a:latin typeface="Arial" panose="020B0604020202020204" pitchFamily="34" charset="0"/>
              </a:rPr>
              <a:t>  </a:t>
            </a:r>
            <a:r>
              <a:rPr lang="en-US" altLang="zh-CN" sz="2000" b="1" dirty="0" err="1">
                <a:solidFill>
                  <a:srgbClr val="FF0000"/>
                </a:solidFill>
                <a:latin typeface="Arial" panose="020B0604020202020204" pitchFamily="34" charset="0"/>
              </a:rPr>
              <a:t>pardo</a:t>
            </a:r>
            <a:endParaRPr lang="en-US" altLang="zh-CN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en-US" altLang="zh-CN" sz="2000" b="1" dirty="0">
                <a:latin typeface="Arial" panose="020B0604020202020204" pitchFamily="34" charset="0"/>
              </a:rPr>
              <a:t>        B(h, </a:t>
            </a:r>
            <a:r>
              <a:rPr lang="en-US" altLang="zh-CN" sz="2000" b="1" dirty="0" err="1">
                <a:latin typeface="Arial" panose="020B0604020202020204" pitchFamily="34" charset="0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</a:rPr>
              <a:t>) := B(h-1, 2i-1) + B(h-1, 2i)</a:t>
            </a:r>
          </a:p>
          <a:p>
            <a:pPr eaLnBrk="1" hangingPunct="1"/>
            <a:endParaRPr lang="en-US" altLang="zh-CN" sz="2000" b="1" dirty="0">
              <a:latin typeface="Arial" panose="020B0604020202020204" pitchFamily="34" charset="0"/>
            </a:endParaRPr>
          </a:p>
          <a:p>
            <a:pPr eaLnBrk="1" hangingPunct="1"/>
            <a:r>
              <a:rPr lang="en-US" altLang="zh-CN" sz="2000" b="1" dirty="0">
                <a:latin typeface="Arial" panose="020B0604020202020204" pitchFamily="34" charset="0"/>
              </a:rPr>
              <a:t>output  B(log n, 1)</a:t>
            </a:r>
          </a:p>
        </p:txBody>
      </p:sp>
      <p:sp>
        <p:nvSpPr>
          <p:cNvPr id="190477" name="Rectangle 13">
            <a:extLst>
              <a:ext uri="{FF2B5EF4-FFF2-40B4-BE49-F238E27FC236}">
                <a16:creationId xmlns:a16="http://schemas.microsoft.com/office/drawing/2014/main" id="{D30B2A6F-3DE5-3228-9EAB-950956B8C1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549275"/>
            <a:ext cx="66246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A Parallel Algorithm for the Summation Problem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1EF7B9E-6D5D-B63F-A61A-C65407CD34D6}"/>
                  </a:ext>
                </a:extLst>
              </p:cNvPr>
              <p:cNvSpPr txBox="1"/>
              <p:nvPr/>
            </p:nvSpPr>
            <p:spPr>
              <a:xfrm>
                <a:off x="684213" y="3940473"/>
                <a:ext cx="14993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W</a:t>
                </a:r>
                <a:r>
                  <a:rPr lang="en-US" b="0" dirty="0"/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Θ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CN" dirty="0"/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1EF7B9E-6D5D-B63F-A61A-C65407CD34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213" y="3940473"/>
                <a:ext cx="1499321" cy="461665"/>
              </a:xfrm>
              <a:prstGeom prst="rect">
                <a:avLst/>
              </a:prstGeom>
              <a:blipFill>
                <a:blip r:embed="rId2"/>
                <a:stretch>
                  <a:fillRect l="-5882" t="-10811" r="-2521" b="-29730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0C79917-6E82-80F3-D80C-500B459D4741}"/>
                  </a:ext>
                </a:extLst>
              </p:cNvPr>
              <p:cNvSpPr txBox="1"/>
              <p:nvPr/>
            </p:nvSpPr>
            <p:spPr>
              <a:xfrm>
                <a:off x="2252719" y="3950040"/>
                <a:ext cx="188801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0" dirty="0"/>
                  <a:t>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Θ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func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CN" dirty="0"/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0C79917-6E82-80F3-D80C-500B459D47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2719" y="3950040"/>
                <a:ext cx="1888017" cy="461665"/>
              </a:xfrm>
              <a:prstGeom prst="rect">
                <a:avLst/>
              </a:prstGeom>
              <a:blipFill>
                <a:blip r:embed="rId3"/>
                <a:stretch>
                  <a:fillRect l="-5369" t="-10811" r="-2013" b="-29730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2B5C58E-1721-2565-BBC3-7806F44EEFFB}"/>
                  </a:ext>
                </a:extLst>
              </p:cNvPr>
              <p:cNvSpPr txBox="1"/>
              <p:nvPr/>
            </p:nvSpPr>
            <p:spPr>
              <a:xfrm>
                <a:off x="684213" y="4751536"/>
                <a:ext cx="6821487" cy="7998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Θ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CN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den>
                          </m:f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≤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≤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Θ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fun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CN" dirty="0"/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2B5C58E-1721-2565-BBC3-7806F44EEF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213" y="4751536"/>
                <a:ext cx="6821487" cy="799834"/>
              </a:xfrm>
              <a:prstGeom prst="rect">
                <a:avLst/>
              </a:prstGeom>
              <a:blipFill>
                <a:blip r:embed="rId4"/>
                <a:stretch>
                  <a:fillRect b="-6154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979425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灯片编号占位符 3">
            <a:extLst>
              <a:ext uri="{FF2B5EF4-FFF2-40B4-BE49-F238E27FC236}">
                <a16:creationId xmlns:a16="http://schemas.microsoft.com/office/drawing/2014/main" id="{D6EA0D89-DB24-372D-0C69-48EB4FDDC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B1AF103-D0C9-4A4C-8BA1-8B37BAA372BB}" type="slidenum">
              <a:rPr lang="en-US" altLang="zh-CN" sz="1400"/>
              <a:pPr eaLnBrk="1" hangingPunct="1"/>
              <a:t>12</a:t>
            </a:fld>
            <a:endParaRPr lang="en-US" altLang="zh-CN" sz="1400"/>
          </a:p>
        </p:txBody>
      </p:sp>
      <p:sp>
        <p:nvSpPr>
          <p:cNvPr id="3079" name="Text Box 2">
            <a:extLst>
              <a:ext uri="{FF2B5EF4-FFF2-40B4-BE49-F238E27FC236}">
                <a16:creationId xmlns:a16="http://schemas.microsoft.com/office/drawing/2014/main" id="{D354E5A2-61AD-8BFE-92D1-6796BF33F5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476250"/>
            <a:ext cx="6840537" cy="137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4163" indent="-284163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宋体" panose="02010600030101010101" pitchFamily="2" charset="-122"/>
              </a:rPr>
              <a:t>〖</a:t>
            </a:r>
            <a:r>
              <a:rPr lang="en-US" altLang="zh-CN" b="1">
                <a:latin typeface="Arial" panose="020B0604020202020204" pitchFamily="34" charset="0"/>
              </a:rPr>
              <a:t>Example</a:t>
            </a:r>
            <a:r>
              <a:rPr lang="en-US" altLang="zh-CN" b="1">
                <a:latin typeface="宋体" panose="02010600030101010101" pitchFamily="2" charset="-122"/>
              </a:rPr>
              <a:t>〗 </a:t>
            </a:r>
            <a:r>
              <a:rPr lang="en-US" altLang="zh-CN" b="1"/>
              <a:t>Prefix-Sums.</a:t>
            </a:r>
          </a:p>
          <a:p>
            <a:pPr eaLnBrk="1" hangingPunct="1"/>
            <a:r>
              <a:rPr lang="en-US" altLang="zh-CN" b="1"/>
              <a:t>                           </a:t>
            </a:r>
            <a:r>
              <a:rPr lang="en-US" altLang="zh-CN" sz="2000" b="1"/>
              <a:t>Input:  A(1), A(2), …, A(</a:t>
            </a:r>
            <a:r>
              <a:rPr lang="en-US" altLang="zh-CN" sz="2000" b="1" i="1"/>
              <a:t>n</a:t>
            </a:r>
            <a:r>
              <a:rPr lang="en-US" altLang="zh-CN" sz="2000" b="1"/>
              <a:t>)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b="1"/>
              <a:t>                           </a:t>
            </a:r>
            <a:r>
              <a:rPr lang="en-US" altLang="zh-CN" sz="2000" b="1"/>
              <a:t>Output:</a:t>
            </a:r>
          </a:p>
        </p:txBody>
      </p:sp>
      <p:sp>
        <p:nvSpPr>
          <p:cNvPr id="3080" name="Text Box 3">
            <a:extLst>
              <a:ext uri="{FF2B5EF4-FFF2-40B4-BE49-F238E27FC236}">
                <a16:creationId xmlns:a16="http://schemas.microsoft.com/office/drawing/2014/main" id="{38303B18-A5D4-77BA-F47B-C5D4E56D52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2588" y="0"/>
            <a:ext cx="24050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1800" b="1">
                <a:solidFill>
                  <a:schemeClr val="hlink"/>
                </a:solidFill>
                <a:sym typeface="Webdings" pitchFamily="2" charset="2"/>
              </a:rPr>
              <a:t>Parallel Algorithms</a:t>
            </a:r>
          </a:p>
        </p:txBody>
      </p:sp>
      <p:grpSp>
        <p:nvGrpSpPr>
          <p:cNvPr id="3081" name="Group 74">
            <a:extLst>
              <a:ext uri="{FF2B5EF4-FFF2-40B4-BE49-F238E27FC236}">
                <a16:creationId xmlns:a16="http://schemas.microsoft.com/office/drawing/2014/main" id="{AC909D18-82DA-BDA8-B02F-75BC1EA72718}"/>
              </a:ext>
            </a:extLst>
          </p:cNvPr>
          <p:cNvGrpSpPr>
            <a:grpSpLocks/>
          </p:cNvGrpSpPr>
          <p:nvPr/>
        </p:nvGrpSpPr>
        <p:grpSpPr bwMode="auto">
          <a:xfrm>
            <a:off x="3565525" y="1246188"/>
            <a:ext cx="3238500" cy="733425"/>
            <a:chOff x="2205" y="890"/>
            <a:chExt cx="2040" cy="462"/>
          </a:xfrm>
        </p:grpSpPr>
        <p:graphicFrame>
          <p:nvGraphicFramePr>
            <p:cNvPr id="3075" name="Object 71">
              <a:extLst>
                <a:ext uri="{FF2B5EF4-FFF2-40B4-BE49-F238E27FC236}">
                  <a16:creationId xmlns:a16="http://schemas.microsoft.com/office/drawing/2014/main" id="{791A02F2-0683-0A4F-84B8-9C5DFD0B803D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205" y="890"/>
            <a:ext cx="625" cy="4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公式" r:id="rId3" imgW="13462000" imgH="9944100" progId="Equation.3">
                    <p:embed/>
                  </p:oleObj>
                </mc:Choice>
                <mc:Fallback>
                  <p:oleObj name="公式" r:id="rId3" imgW="13462000" imgH="9944100" progId="Equation.3">
                    <p:embed/>
                    <p:pic>
                      <p:nvPicPr>
                        <p:cNvPr id="3075" name="Object 71">
                          <a:extLst>
                            <a:ext uri="{FF2B5EF4-FFF2-40B4-BE49-F238E27FC236}">
                              <a16:creationId xmlns:a16="http://schemas.microsoft.com/office/drawing/2014/main" id="{791A02F2-0683-0A4F-84B8-9C5DFD0B803D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05" y="890"/>
                          <a:ext cx="625" cy="4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76" name="Object 72">
              <a:extLst>
                <a:ext uri="{FF2B5EF4-FFF2-40B4-BE49-F238E27FC236}">
                  <a16:creationId xmlns:a16="http://schemas.microsoft.com/office/drawing/2014/main" id="{C4DD1168-377A-5EB0-8B8D-F2A6836F55B9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835" y="890"/>
            <a:ext cx="625" cy="4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公式" r:id="rId5" imgW="13462000" imgH="9944100" progId="Equation.3">
                    <p:embed/>
                  </p:oleObj>
                </mc:Choice>
                <mc:Fallback>
                  <p:oleObj name="公式" r:id="rId5" imgW="13462000" imgH="9944100" progId="Equation.3">
                    <p:embed/>
                    <p:pic>
                      <p:nvPicPr>
                        <p:cNvPr id="3076" name="Object 72">
                          <a:extLst>
                            <a:ext uri="{FF2B5EF4-FFF2-40B4-BE49-F238E27FC236}">
                              <a16:creationId xmlns:a16="http://schemas.microsoft.com/office/drawing/2014/main" id="{C4DD1168-377A-5EB0-8B8D-F2A6836F55B9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35" y="890"/>
                          <a:ext cx="625" cy="4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77" name="Object 73">
              <a:extLst>
                <a:ext uri="{FF2B5EF4-FFF2-40B4-BE49-F238E27FC236}">
                  <a16:creationId xmlns:a16="http://schemas.microsoft.com/office/drawing/2014/main" id="{949C3738-F9E6-09A8-3C04-FC4C6B3F8985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470" y="890"/>
            <a:ext cx="775" cy="4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公式" r:id="rId7" imgW="16675100" imgH="9944100" progId="Equation.3">
                    <p:embed/>
                  </p:oleObj>
                </mc:Choice>
                <mc:Fallback>
                  <p:oleObj name="公式" r:id="rId7" imgW="16675100" imgH="9944100" progId="Equation.3">
                    <p:embed/>
                    <p:pic>
                      <p:nvPicPr>
                        <p:cNvPr id="3077" name="Object 73">
                          <a:extLst>
                            <a:ext uri="{FF2B5EF4-FFF2-40B4-BE49-F238E27FC236}">
                              <a16:creationId xmlns:a16="http://schemas.microsoft.com/office/drawing/2014/main" id="{949C3738-F9E6-09A8-3C04-FC4C6B3F8985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70" y="890"/>
                          <a:ext cx="775" cy="4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0059" name="Rectangle 75">
            <a:extLst>
              <a:ext uri="{FF2B5EF4-FFF2-40B4-BE49-F238E27FC236}">
                <a16:creationId xmlns:a16="http://schemas.microsoft.com/office/drawing/2014/main" id="{4C4CC030-F775-69AD-6DA5-82553E7B11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1966913"/>
            <a:ext cx="5448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0000FF"/>
                </a:solidFill>
                <a:sym typeface="Webdings" pitchFamily="2" charset="2"/>
              </a:rPr>
              <a:t></a:t>
            </a:r>
            <a:r>
              <a:rPr lang="en-US" altLang="zh-CN" b="1">
                <a:sym typeface="Webdings" pitchFamily="2" charset="2"/>
              </a:rPr>
              <a:t> </a:t>
            </a:r>
            <a:r>
              <a:rPr lang="en-US" altLang="zh-CN" b="1"/>
              <a:t>Technique: </a:t>
            </a:r>
            <a:r>
              <a:rPr lang="en-US" altLang="zh-CN" b="1">
                <a:solidFill>
                  <a:srgbClr val="0000FF"/>
                </a:solidFill>
              </a:rPr>
              <a:t>Balanced Binary Trees</a:t>
            </a:r>
          </a:p>
        </p:txBody>
      </p:sp>
      <p:grpSp>
        <p:nvGrpSpPr>
          <p:cNvPr id="3" name="Group 142">
            <a:extLst>
              <a:ext uri="{FF2B5EF4-FFF2-40B4-BE49-F238E27FC236}">
                <a16:creationId xmlns:a16="http://schemas.microsoft.com/office/drawing/2014/main" id="{1326E132-9B8F-14A0-0A04-9BBEE162FE3A}"/>
              </a:ext>
            </a:extLst>
          </p:cNvPr>
          <p:cNvGrpSpPr>
            <a:grpSpLocks/>
          </p:cNvGrpSpPr>
          <p:nvPr/>
        </p:nvGrpSpPr>
        <p:grpSpPr bwMode="auto">
          <a:xfrm>
            <a:off x="539750" y="2565400"/>
            <a:ext cx="5978525" cy="3505200"/>
            <a:chOff x="113" y="1616"/>
            <a:chExt cx="3766" cy="2208"/>
          </a:xfrm>
        </p:grpSpPr>
        <p:sp>
          <p:nvSpPr>
            <p:cNvPr id="3115" name="Oval 77">
              <a:extLst>
                <a:ext uri="{FF2B5EF4-FFF2-40B4-BE49-F238E27FC236}">
                  <a16:creationId xmlns:a16="http://schemas.microsoft.com/office/drawing/2014/main" id="{79B8F3D7-0A1C-A2B5-5E34-DF36081EFB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" y="3250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1</a:t>
              </a:r>
            </a:p>
          </p:txBody>
        </p:sp>
        <p:sp>
          <p:nvSpPr>
            <p:cNvPr id="3116" name="Oval 78">
              <a:extLst>
                <a:ext uri="{FF2B5EF4-FFF2-40B4-BE49-F238E27FC236}">
                  <a16:creationId xmlns:a16="http://schemas.microsoft.com/office/drawing/2014/main" id="{105DB6E2-5A39-84AB-7CE3-5C2A4519B9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" y="3250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1</a:t>
              </a:r>
            </a:p>
          </p:txBody>
        </p:sp>
        <p:sp>
          <p:nvSpPr>
            <p:cNvPr id="3117" name="Oval 79">
              <a:extLst>
                <a:ext uri="{FF2B5EF4-FFF2-40B4-BE49-F238E27FC236}">
                  <a16:creationId xmlns:a16="http://schemas.microsoft.com/office/drawing/2014/main" id="{6BA485A8-C461-C4D8-B409-C48A259BDB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1" y="3250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2</a:t>
              </a:r>
            </a:p>
          </p:txBody>
        </p:sp>
        <p:sp>
          <p:nvSpPr>
            <p:cNvPr id="3118" name="Oval 80">
              <a:extLst>
                <a:ext uri="{FF2B5EF4-FFF2-40B4-BE49-F238E27FC236}">
                  <a16:creationId xmlns:a16="http://schemas.microsoft.com/office/drawing/2014/main" id="{B35D44B4-BA77-8D31-3B6C-86DA149002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5" y="3250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3</a:t>
              </a:r>
            </a:p>
          </p:txBody>
        </p:sp>
        <p:sp>
          <p:nvSpPr>
            <p:cNvPr id="3119" name="Oval 81">
              <a:extLst>
                <a:ext uri="{FF2B5EF4-FFF2-40B4-BE49-F238E27FC236}">
                  <a16:creationId xmlns:a16="http://schemas.microsoft.com/office/drawing/2014/main" id="{8396BCFC-864E-4842-4FBA-AD0C6D69FE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3250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6</a:t>
              </a:r>
            </a:p>
          </p:txBody>
        </p:sp>
        <p:sp>
          <p:nvSpPr>
            <p:cNvPr id="3120" name="Oval 82">
              <a:extLst>
                <a:ext uri="{FF2B5EF4-FFF2-40B4-BE49-F238E27FC236}">
                  <a16:creationId xmlns:a16="http://schemas.microsoft.com/office/drawing/2014/main" id="{36DD684A-D95B-152A-25CB-63DA4B78A0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5" y="3250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2</a:t>
              </a:r>
            </a:p>
          </p:txBody>
        </p:sp>
        <p:sp>
          <p:nvSpPr>
            <p:cNvPr id="3121" name="Oval 83">
              <a:extLst>
                <a:ext uri="{FF2B5EF4-FFF2-40B4-BE49-F238E27FC236}">
                  <a16:creationId xmlns:a16="http://schemas.microsoft.com/office/drawing/2014/main" id="{88CC1793-52D1-74A8-4441-01A47FB721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8" y="3250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0</a:t>
              </a:r>
            </a:p>
          </p:txBody>
        </p:sp>
        <p:sp>
          <p:nvSpPr>
            <p:cNvPr id="3122" name="Oval 84">
              <a:extLst>
                <a:ext uri="{FF2B5EF4-FFF2-40B4-BE49-F238E27FC236}">
                  <a16:creationId xmlns:a16="http://schemas.microsoft.com/office/drawing/2014/main" id="{812CF742-AA7A-850E-D62D-AB05799234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1" y="3250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1</a:t>
              </a:r>
            </a:p>
          </p:txBody>
        </p:sp>
        <p:sp>
          <p:nvSpPr>
            <p:cNvPr id="3123" name="Text Box 86">
              <a:extLst>
                <a:ext uri="{FF2B5EF4-FFF2-40B4-BE49-F238E27FC236}">
                  <a16:creationId xmlns:a16="http://schemas.microsoft.com/office/drawing/2014/main" id="{A9E0613D-E68B-0634-62FF-69561F768D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0" y="3612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B(0,1)</a:t>
              </a:r>
            </a:p>
          </p:txBody>
        </p:sp>
        <p:sp>
          <p:nvSpPr>
            <p:cNvPr id="3124" name="Text Box 87">
              <a:extLst>
                <a:ext uri="{FF2B5EF4-FFF2-40B4-BE49-F238E27FC236}">
                  <a16:creationId xmlns:a16="http://schemas.microsoft.com/office/drawing/2014/main" id="{A7D79729-2605-FD27-B0C0-B12A1ECB7A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4" y="3612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B(0,2)</a:t>
              </a:r>
            </a:p>
          </p:txBody>
        </p:sp>
        <p:sp>
          <p:nvSpPr>
            <p:cNvPr id="3125" name="Text Box 88">
              <a:extLst>
                <a:ext uri="{FF2B5EF4-FFF2-40B4-BE49-F238E27FC236}">
                  <a16:creationId xmlns:a16="http://schemas.microsoft.com/office/drawing/2014/main" id="{4F49687A-C792-5862-9422-12A3468779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7" y="3612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B(0,3)</a:t>
              </a:r>
            </a:p>
          </p:txBody>
        </p:sp>
        <p:sp>
          <p:nvSpPr>
            <p:cNvPr id="3126" name="Text Box 89">
              <a:extLst>
                <a:ext uri="{FF2B5EF4-FFF2-40B4-BE49-F238E27FC236}">
                  <a16:creationId xmlns:a16="http://schemas.microsoft.com/office/drawing/2014/main" id="{0DF0A819-72D9-07AA-36D5-0FF8909428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1" y="3612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B(0,4)</a:t>
              </a:r>
            </a:p>
          </p:txBody>
        </p:sp>
        <p:sp>
          <p:nvSpPr>
            <p:cNvPr id="3127" name="Text Box 90">
              <a:extLst>
                <a:ext uri="{FF2B5EF4-FFF2-40B4-BE49-F238E27FC236}">
                  <a16:creationId xmlns:a16="http://schemas.microsoft.com/office/drawing/2014/main" id="{48BD93A5-9E82-C983-07A1-70C5146CBB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4" y="3612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B(0,5)</a:t>
              </a:r>
            </a:p>
          </p:txBody>
        </p:sp>
        <p:sp>
          <p:nvSpPr>
            <p:cNvPr id="3128" name="Text Box 91">
              <a:extLst>
                <a:ext uri="{FF2B5EF4-FFF2-40B4-BE49-F238E27FC236}">
                  <a16:creationId xmlns:a16="http://schemas.microsoft.com/office/drawing/2014/main" id="{84E91845-9A74-F326-69A1-1A409FBF71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18" y="3612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B(0,6)</a:t>
              </a:r>
            </a:p>
          </p:txBody>
        </p:sp>
        <p:sp>
          <p:nvSpPr>
            <p:cNvPr id="3129" name="Text Box 92">
              <a:extLst>
                <a:ext uri="{FF2B5EF4-FFF2-40B4-BE49-F238E27FC236}">
                  <a16:creationId xmlns:a16="http://schemas.microsoft.com/office/drawing/2014/main" id="{5930F545-5DE9-D5F3-E1A1-DD502CCE44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1" y="3612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B(0,7)</a:t>
              </a:r>
            </a:p>
          </p:txBody>
        </p:sp>
        <p:sp>
          <p:nvSpPr>
            <p:cNvPr id="3130" name="Text Box 93">
              <a:extLst>
                <a:ext uri="{FF2B5EF4-FFF2-40B4-BE49-F238E27FC236}">
                  <a16:creationId xmlns:a16="http://schemas.microsoft.com/office/drawing/2014/main" id="{B396D628-8407-DA77-0EC3-6C4211B780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5" y="3612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B(0,8)</a:t>
              </a:r>
            </a:p>
          </p:txBody>
        </p:sp>
        <p:sp>
          <p:nvSpPr>
            <p:cNvPr id="3131" name="Oval 95">
              <a:extLst>
                <a:ext uri="{FF2B5EF4-FFF2-40B4-BE49-F238E27FC236}">
                  <a16:creationId xmlns:a16="http://schemas.microsoft.com/office/drawing/2014/main" id="{0D63DA63-25F2-C541-44CE-E88FF504DF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" y="2705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2</a:t>
              </a:r>
            </a:p>
          </p:txBody>
        </p:sp>
        <p:sp>
          <p:nvSpPr>
            <p:cNvPr id="3132" name="Oval 96">
              <a:extLst>
                <a:ext uri="{FF2B5EF4-FFF2-40B4-BE49-F238E27FC236}">
                  <a16:creationId xmlns:a16="http://schemas.microsoft.com/office/drawing/2014/main" id="{8075D024-661A-1E76-1354-87D135F5AD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0" y="2705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5</a:t>
              </a:r>
            </a:p>
          </p:txBody>
        </p:sp>
        <p:sp>
          <p:nvSpPr>
            <p:cNvPr id="3133" name="Oval 97">
              <a:extLst>
                <a:ext uri="{FF2B5EF4-FFF2-40B4-BE49-F238E27FC236}">
                  <a16:creationId xmlns:a16="http://schemas.microsoft.com/office/drawing/2014/main" id="{577028F4-4E47-878F-61F8-D98BAA0912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7" y="2705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8</a:t>
              </a:r>
            </a:p>
          </p:txBody>
        </p:sp>
        <p:sp>
          <p:nvSpPr>
            <p:cNvPr id="3134" name="Oval 98">
              <a:extLst>
                <a:ext uri="{FF2B5EF4-FFF2-40B4-BE49-F238E27FC236}">
                  <a16:creationId xmlns:a16="http://schemas.microsoft.com/office/drawing/2014/main" id="{21C5A1AF-557A-8392-CD55-259A6766C3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4" y="2705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1</a:t>
              </a:r>
            </a:p>
          </p:txBody>
        </p:sp>
        <p:sp>
          <p:nvSpPr>
            <p:cNvPr id="3135" name="Line 103">
              <a:extLst>
                <a:ext uri="{FF2B5EF4-FFF2-40B4-BE49-F238E27FC236}">
                  <a16:creationId xmlns:a16="http://schemas.microsoft.com/office/drawing/2014/main" id="{D6BFAF41-E3AA-1A60-86E5-9C3F4C680F7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2" y="3068"/>
              <a:ext cx="181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3136" name="Line 104">
              <a:extLst>
                <a:ext uri="{FF2B5EF4-FFF2-40B4-BE49-F238E27FC236}">
                  <a16:creationId xmlns:a16="http://schemas.microsoft.com/office/drawing/2014/main" id="{2CCA59D3-DD5D-C7F4-BC5B-E4761D910B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3" y="3068"/>
              <a:ext cx="182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3137" name="Line 105">
              <a:extLst>
                <a:ext uri="{FF2B5EF4-FFF2-40B4-BE49-F238E27FC236}">
                  <a16:creationId xmlns:a16="http://schemas.microsoft.com/office/drawing/2014/main" id="{48CC59D1-E4EF-B781-3D51-2737AABF634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429" y="3068"/>
              <a:ext cx="181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3138" name="Line 106">
              <a:extLst>
                <a:ext uri="{FF2B5EF4-FFF2-40B4-BE49-F238E27FC236}">
                  <a16:creationId xmlns:a16="http://schemas.microsoft.com/office/drawing/2014/main" id="{7C0259AC-C56E-BF76-4EA8-7E09373D44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10" y="3068"/>
              <a:ext cx="182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3139" name="Line 107">
              <a:extLst>
                <a:ext uri="{FF2B5EF4-FFF2-40B4-BE49-F238E27FC236}">
                  <a16:creationId xmlns:a16="http://schemas.microsoft.com/office/drawing/2014/main" id="{99E74F7B-769F-6B84-EF91-E79290AA634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336" y="3068"/>
              <a:ext cx="181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3140" name="Line 108">
              <a:extLst>
                <a:ext uri="{FF2B5EF4-FFF2-40B4-BE49-F238E27FC236}">
                  <a16:creationId xmlns:a16="http://schemas.microsoft.com/office/drawing/2014/main" id="{3C5D2013-98E1-51B3-AA99-3239EC04F1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17" y="3068"/>
              <a:ext cx="182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3141" name="Line 109">
              <a:extLst>
                <a:ext uri="{FF2B5EF4-FFF2-40B4-BE49-F238E27FC236}">
                  <a16:creationId xmlns:a16="http://schemas.microsoft.com/office/drawing/2014/main" id="{443ED328-BF2E-00F5-5E0F-C377A782652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243" y="3068"/>
              <a:ext cx="181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3142" name="Line 110">
              <a:extLst>
                <a:ext uri="{FF2B5EF4-FFF2-40B4-BE49-F238E27FC236}">
                  <a16:creationId xmlns:a16="http://schemas.microsoft.com/office/drawing/2014/main" id="{E71D39C0-133F-C637-7055-44C6263DB1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24" y="3068"/>
              <a:ext cx="182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3143" name="Text Box 111">
              <a:extLst>
                <a:ext uri="{FF2B5EF4-FFF2-40B4-BE49-F238E27FC236}">
                  <a16:creationId xmlns:a16="http://schemas.microsoft.com/office/drawing/2014/main" id="{E1D5EE94-4018-22FD-CCC6-76E7FCC3AF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" y="2751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B(1,1)</a:t>
              </a:r>
            </a:p>
          </p:txBody>
        </p:sp>
        <p:sp>
          <p:nvSpPr>
            <p:cNvPr id="3144" name="Text Box 112">
              <a:extLst>
                <a:ext uri="{FF2B5EF4-FFF2-40B4-BE49-F238E27FC236}">
                  <a16:creationId xmlns:a16="http://schemas.microsoft.com/office/drawing/2014/main" id="{E2905384-799D-14B2-5B5A-953F5714C2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0" y="2751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B(1,2)</a:t>
              </a:r>
            </a:p>
          </p:txBody>
        </p:sp>
        <p:sp>
          <p:nvSpPr>
            <p:cNvPr id="3145" name="Text Box 113">
              <a:extLst>
                <a:ext uri="{FF2B5EF4-FFF2-40B4-BE49-F238E27FC236}">
                  <a16:creationId xmlns:a16="http://schemas.microsoft.com/office/drawing/2014/main" id="{6FFFC2AA-B911-DE3B-A588-6204698883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7" y="2751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B(1,3)</a:t>
              </a:r>
            </a:p>
          </p:txBody>
        </p:sp>
        <p:sp>
          <p:nvSpPr>
            <p:cNvPr id="3146" name="Text Box 114">
              <a:extLst>
                <a:ext uri="{FF2B5EF4-FFF2-40B4-BE49-F238E27FC236}">
                  <a16:creationId xmlns:a16="http://schemas.microsoft.com/office/drawing/2014/main" id="{301BBADB-D93A-F1C0-DE45-5853786F0A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5" y="2751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B(1,4)</a:t>
              </a:r>
            </a:p>
          </p:txBody>
        </p:sp>
        <p:sp>
          <p:nvSpPr>
            <p:cNvPr id="3147" name="Oval 116">
              <a:extLst>
                <a:ext uri="{FF2B5EF4-FFF2-40B4-BE49-F238E27FC236}">
                  <a16:creationId xmlns:a16="http://schemas.microsoft.com/office/drawing/2014/main" id="{63E60DCC-2D83-1D85-3294-3C22B0FCD1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" y="2161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7</a:t>
              </a:r>
            </a:p>
          </p:txBody>
        </p:sp>
        <p:sp>
          <p:nvSpPr>
            <p:cNvPr id="3148" name="Oval 117">
              <a:extLst>
                <a:ext uri="{FF2B5EF4-FFF2-40B4-BE49-F238E27FC236}">
                  <a16:creationId xmlns:a16="http://schemas.microsoft.com/office/drawing/2014/main" id="{AC36C7E8-F56B-BFFE-000A-29BFC4666D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2161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9</a:t>
              </a:r>
            </a:p>
          </p:txBody>
        </p:sp>
        <p:sp>
          <p:nvSpPr>
            <p:cNvPr id="3149" name="Line 124">
              <a:extLst>
                <a:ext uri="{FF2B5EF4-FFF2-40B4-BE49-F238E27FC236}">
                  <a16:creationId xmlns:a16="http://schemas.microsoft.com/office/drawing/2014/main" id="{84BDAC71-B796-42C2-FEA4-ECF427C2CE8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48" y="2524"/>
              <a:ext cx="318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3150" name="Line 125">
              <a:extLst>
                <a:ext uri="{FF2B5EF4-FFF2-40B4-BE49-F238E27FC236}">
                  <a16:creationId xmlns:a16="http://schemas.microsoft.com/office/drawing/2014/main" id="{05D4CE4F-BD65-E3C9-DDD9-081EC87174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02" y="2524"/>
              <a:ext cx="318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3151" name="Text Box 126">
              <a:extLst>
                <a:ext uri="{FF2B5EF4-FFF2-40B4-BE49-F238E27FC236}">
                  <a16:creationId xmlns:a16="http://schemas.microsoft.com/office/drawing/2014/main" id="{59ACAEC4-A57A-BBA4-EB1A-0F063B6DBA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2" y="2207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B(2,1)</a:t>
              </a:r>
            </a:p>
          </p:txBody>
        </p:sp>
        <p:sp>
          <p:nvSpPr>
            <p:cNvPr id="3152" name="Text Box 127">
              <a:extLst>
                <a:ext uri="{FF2B5EF4-FFF2-40B4-BE49-F238E27FC236}">
                  <a16:creationId xmlns:a16="http://schemas.microsoft.com/office/drawing/2014/main" id="{85E7A62E-6978-8343-9297-76E6CF00C0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36" y="2206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B(2,2)</a:t>
              </a:r>
            </a:p>
          </p:txBody>
        </p:sp>
        <p:sp>
          <p:nvSpPr>
            <p:cNvPr id="3153" name="Line 128">
              <a:extLst>
                <a:ext uri="{FF2B5EF4-FFF2-40B4-BE49-F238E27FC236}">
                  <a16:creationId xmlns:a16="http://schemas.microsoft.com/office/drawing/2014/main" id="{4258525A-1352-0CA0-8D48-3D3596E69C4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63" y="2524"/>
              <a:ext cx="318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3154" name="Line 129">
              <a:extLst>
                <a:ext uri="{FF2B5EF4-FFF2-40B4-BE49-F238E27FC236}">
                  <a16:creationId xmlns:a16="http://schemas.microsoft.com/office/drawing/2014/main" id="{52929A29-45B9-E05C-1A4A-3B2F331C07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17" y="2524"/>
              <a:ext cx="318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3155" name="Oval 131">
              <a:extLst>
                <a:ext uri="{FF2B5EF4-FFF2-40B4-BE49-F238E27FC236}">
                  <a16:creationId xmlns:a16="http://schemas.microsoft.com/office/drawing/2014/main" id="{0F07364B-3C06-47C1-88D9-CFD28F68A0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7" y="1616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16</a:t>
              </a:r>
            </a:p>
          </p:txBody>
        </p:sp>
        <p:sp>
          <p:nvSpPr>
            <p:cNvPr id="3156" name="Line 139">
              <a:extLst>
                <a:ext uri="{FF2B5EF4-FFF2-40B4-BE49-F238E27FC236}">
                  <a16:creationId xmlns:a16="http://schemas.microsoft.com/office/drawing/2014/main" id="{7F7D0656-4FB3-B04F-BE5C-3EB42396AFF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02" y="1979"/>
              <a:ext cx="726" cy="22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3157" name="Line 140">
              <a:extLst>
                <a:ext uri="{FF2B5EF4-FFF2-40B4-BE49-F238E27FC236}">
                  <a16:creationId xmlns:a16="http://schemas.microsoft.com/office/drawing/2014/main" id="{C05F33F8-FC44-891F-A7F0-593001227B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09" y="1979"/>
              <a:ext cx="726" cy="22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3158" name="Text Box 141">
              <a:extLst>
                <a:ext uri="{FF2B5EF4-FFF2-40B4-BE49-F238E27FC236}">
                  <a16:creationId xmlns:a16="http://schemas.microsoft.com/office/drawing/2014/main" id="{3951894D-2DF0-E0B8-6CA3-F09C6E5289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4" y="1662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B(3,1)</a:t>
              </a:r>
            </a:p>
          </p:txBody>
        </p:sp>
      </p:grpSp>
      <p:grpSp>
        <p:nvGrpSpPr>
          <p:cNvPr id="4" name="Group 146">
            <a:extLst>
              <a:ext uri="{FF2B5EF4-FFF2-40B4-BE49-F238E27FC236}">
                <a16:creationId xmlns:a16="http://schemas.microsoft.com/office/drawing/2014/main" id="{83D57F93-83CC-95D5-EEF7-8D388D11CA0C}"/>
              </a:ext>
            </a:extLst>
          </p:cNvPr>
          <p:cNvGrpSpPr>
            <a:grpSpLocks/>
          </p:cNvGrpSpPr>
          <p:nvPr/>
        </p:nvGrpSpPr>
        <p:grpSpPr bwMode="auto">
          <a:xfrm>
            <a:off x="6227763" y="2349500"/>
            <a:ext cx="2736850" cy="1727200"/>
            <a:chOff x="3833" y="1344"/>
            <a:chExt cx="1724" cy="1088"/>
          </a:xfrm>
        </p:grpSpPr>
        <p:sp>
          <p:nvSpPr>
            <p:cNvPr id="3114" name="Rectangle 144">
              <a:extLst>
                <a:ext uri="{FF2B5EF4-FFF2-40B4-BE49-F238E27FC236}">
                  <a16:creationId xmlns:a16="http://schemas.microsoft.com/office/drawing/2014/main" id="{88CDFF82-C563-279F-4E62-D3DDFB4E20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3" y="1798"/>
              <a:ext cx="1724" cy="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/>
                <a:t>where (0, </a:t>
              </a:r>
              <a:r>
                <a:rPr lang="en-US" altLang="zh-CN" sz="2000" b="1" i="1">
                  <a:sym typeface="Symbol" pitchFamily="2" charset="2"/>
                </a:rPr>
                <a:t></a:t>
              </a:r>
              <a:r>
                <a:rPr lang="en-US" altLang="zh-CN" sz="2000" b="1">
                  <a:sym typeface="Symbol" pitchFamily="2" charset="2"/>
                </a:rPr>
                <a:t>)</a:t>
              </a:r>
              <a:r>
                <a:rPr lang="en-US" altLang="zh-CN" sz="2000" b="1"/>
                <a:t> is the </a:t>
              </a:r>
              <a:r>
                <a:rPr lang="en-US" altLang="zh-CN" sz="2000" b="1" i="1">
                  <a:solidFill>
                    <a:srgbClr val="0000FF"/>
                  </a:solidFill>
                </a:rPr>
                <a:t>rightmost</a:t>
              </a:r>
              <a:r>
                <a:rPr lang="en-US" altLang="zh-CN" sz="2000" b="1"/>
                <a:t> </a:t>
              </a:r>
              <a:r>
                <a:rPr lang="en-US" altLang="zh-CN" sz="2000" b="1" i="1">
                  <a:solidFill>
                    <a:srgbClr val="0000FF"/>
                  </a:solidFill>
                </a:rPr>
                <a:t>descendant leaf</a:t>
              </a:r>
              <a:r>
                <a:rPr lang="en-US" altLang="zh-CN" sz="2000" b="1"/>
                <a:t> of node (</a:t>
              </a:r>
              <a:r>
                <a:rPr lang="en-US" altLang="zh-CN" sz="2000" b="1" i="1"/>
                <a:t>h</a:t>
              </a:r>
              <a:r>
                <a:rPr lang="en-US" altLang="zh-CN" sz="2000" b="1"/>
                <a:t>, </a:t>
              </a:r>
              <a:r>
                <a:rPr lang="en-US" altLang="zh-CN" sz="2000" b="1" i="1"/>
                <a:t>i</a:t>
              </a:r>
              <a:r>
                <a:rPr lang="en-US" altLang="zh-CN" sz="2000" b="1"/>
                <a:t>).</a:t>
              </a:r>
            </a:p>
          </p:txBody>
        </p:sp>
        <p:graphicFrame>
          <p:nvGraphicFramePr>
            <p:cNvPr id="3074" name="Object 145">
              <a:extLst>
                <a:ext uri="{FF2B5EF4-FFF2-40B4-BE49-F238E27FC236}">
                  <a16:creationId xmlns:a16="http://schemas.microsoft.com/office/drawing/2014/main" id="{E8D1284D-9EE5-0726-0395-F67BEC9CD6B7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833" y="1344"/>
            <a:ext cx="1180" cy="4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公式" r:id="rId9" imgW="25450800" imgH="9944100" progId="Equation.3">
                    <p:embed/>
                  </p:oleObj>
                </mc:Choice>
                <mc:Fallback>
                  <p:oleObj name="公式" r:id="rId9" imgW="25450800" imgH="9944100" progId="Equation.3">
                    <p:embed/>
                    <p:pic>
                      <p:nvPicPr>
                        <p:cNvPr id="3074" name="Object 145">
                          <a:extLst>
                            <a:ext uri="{FF2B5EF4-FFF2-40B4-BE49-F238E27FC236}">
                              <a16:creationId xmlns:a16="http://schemas.microsoft.com/office/drawing/2014/main" id="{E8D1284D-9EE5-0726-0395-F67BEC9CD6B7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33" y="1344"/>
                          <a:ext cx="1180" cy="46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Group 149">
            <a:extLst>
              <a:ext uri="{FF2B5EF4-FFF2-40B4-BE49-F238E27FC236}">
                <a16:creationId xmlns:a16="http://schemas.microsoft.com/office/drawing/2014/main" id="{F2441536-26C6-B440-AD42-0F8ECFD0E15E}"/>
              </a:ext>
            </a:extLst>
          </p:cNvPr>
          <p:cNvGrpSpPr>
            <a:grpSpLocks/>
          </p:cNvGrpSpPr>
          <p:nvPr/>
        </p:nvGrpSpPr>
        <p:grpSpPr bwMode="auto">
          <a:xfrm>
            <a:off x="3276600" y="2565400"/>
            <a:ext cx="1362075" cy="576263"/>
            <a:chOff x="2064" y="1616"/>
            <a:chExt cx="858" cy="363"/>
          </a:xfrm>
        </p:grpSpPr>
        <p:sp>
          <p:nvSpPr>
            <p:cNvPr id="3112" name="Oval 147">
              <a:extLst>
                <a:ext uri="{FF2B5EF4-FFF2-40B4-BE49-F238E27FC236}">
                  <a16:creationId xmlns:a16="http://schemas.microsoft.com/office/drawing/2014/main" id="{E9341141-3395-7079-C529-196D02372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1616"/>
              <a:ext cx="362" cy="363"/>
            </a:xfrm>
            <a:prstGeom prst="ellipse">
              <a:avLst/>
            </a:prstGeom>
            <a:solidFill>
              <a:srgbClr val="FF0000">
                <a:alpha val="63136"/>
              </a:srgbClr>
            </a:solidFill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chemeClr val="bg1"/>
                  </a:solidFill>
                </a:rPr>
                <a:t>16</a:t>
              </a:r>
            </a:p>
          </p:txBody>
        </p:sp>
        <p:sp>
          <p:nvSpPr>
            <p:cNvPr id="3113" name="Rectangle 148">
              <a:extLst>
                <a:ext uri="{FF2B5EF4-FFF2-40B4-BE49-F238E27FC236}">
                  <a16:creationId xmlns:a16="http://schemas.microsoft.com/office/drawing/2014/main" id="{273CB6C9-3241-0A62-3817-618A555135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1661"/>
              <a:ext cx="49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800" b="1">
                  <a:solidFill>
                    <a:srgbClr val="0000FF"/>
                  </a:solidFill>
                </a:rPr>
                <a:t>C(3,1)</a:t>
              </a:r>
            </a:p>
          </p:txBody>
        </p:sp>
      </p:grpSp>
      <p:sp>
        <p:nvSpPr>
          <p:cNvPr id="170135" name="Oval 151">
            <a:extLst>
              <a:ext uri="{FF2B5EF4-FFF2-40B4-BE49-F238E27FC236}">
                <a16:creationId xmlns:a16="http://schemas.microsoft.com/office/drawing/2014/main" id="{BAC2D627-8291-17DC-5606-CBBA2031C2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7400" y="5157788"/>
            <a:ext cx="574675" cy="576262"/>
          </a:xfrm>
          <a:prstGeom prst="ellipse">
            <a:avLst/>
          </a:prstGeom>
          <a:solidFill>
            <a:srgbClr val="FF0000">
              <a:alpha val="38039"/>
            </a:srgbClr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0140" name="Oval 156">
            <a:extLst>
              <a:ext uri="{FF2B5EF4-FFF2-40B4-BE49-F238E27FC236}">
                <a16:creationId xmlns:a16="http://schemas.microsoft.com/office/drawing/2014/main" id="{93885630-04E9-8DAB-37FF-B7D63B625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7675" y="5157788"/>
            <a:ext cx="574675" cy="576262"/>
          </a:xfrm>
          <a:prstGeom prst="ellipse">
            <a:avLst/>
          </a:prstGeom>
          <a:solidFill>
            <a:srgbClr val="FF0000">
              <a:alpha val="38039"/>
            </a:srgbClr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0141" name="TextBox 18">
            <a:extLst>
              <a:ext uri="{FF2B5EF4-FFF2-40B4-BE49-F238E27FC236}">
                <a16:creationId xmlns:a16="http://schemas.microsoft.com/office/drawing/2014/main" id="{988B4B99-F337-4CD0-46E4-E15ED27FAB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8125" y="4365625"/>
            <a:ext cx="21605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pt-BR" altLang="zh-CN" sz="1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kumimoji="0" lang="pt-BR" altLang="zh-CN" sz="1800" b="1">
                <a:latin typeface="Arial" panose="020B0604020202020204" pitchFamily="34" charset="0"/>
                <a:cs typeface="Arial" panose="020B0604020202020204" pitchFamily="34" charset="0"/>
              </a:rPr>
              <a:t> ( i==1 )</a:t>
            </a:r>
          </a:p>
          <a:p>
            <a:pPr eaLnBrk="1" hangingPunct="1"/>
            <a:r>
              <a:rPr kumimoji="0" lang="pt-BR" altLang="zh-CN" sz="1800" b="1">
                <a:latin typeface="Arial" panose="020B0604020202020204" pitchFamily="34" charset="0"/>
                <a:cs typeface="Arial" panose="020B0604020202020204" pitchFamily="34" charset="0"/>
              </a:rPr>
              <a:t>  C(h, i) := B(h, i)</a:t>
            </a:r>
            <a:endParaRPr kumimoji="0" lang="en-US" altLang="zh-CN" sz="1800" b="1">
              <a:latin typeface="Comic Sans MS" panose="030F0902030302020204" pitchFamily="66" charset="0"/>
            </a:endParaRPr>
          </a:p>
        </p:txBody>
      </p:sp>
      <p:grpSp>
        <p:nvGrpSpPr>
          <p:cNvPr id="6" name="Group 161">
            <a:extLst>
              <a:ext uri="{FF2B5EF4-FFF2-40B4-BE49-F238E27FC236}">
                <a16:creationId xmlns:a16="http://schemas.microsoft.com/office/drawing/2014/main" id="{BEADE5C8-08F1-0C2C-A678-0DDB116C47C7}"/>
              </a:ext>
            </a:extLst>
          </p:cNvPr>
          <p:cNvGrpSpPr>
            <a:grpSpLocks/>
          </p:cNvGrpSpPr>
          <p:nvPr/>
        </p:nvGrpSpPr>
        <p:grpSpPr bwMode="auto">
          <a:xfrm>
            <a:off x="1835150" y="3429000"/>
            <a:ext cx="1362075" cy="576263"/>
            <a:chOff x="2064" y="1616"/>
            <a:chExt cx="858" cy="363"/>
          </a:xfrm>
        </p:grpSpPr>
        <p:sp>
          <p:nvSpPr>
            <p:cNvPr id="3110" name="Oval 162">
              <a:extLst>
                <a:ext uri="{FF2B5EF4-FFF2-40B4-BE49-F238E27FC236}">
                  <a16:creationId xmlns:a16="http://schemas.microsoft.com/office/drawing/2014/main" id="{D0AD1679-4E09-0333-7058-4660875828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1616"/>
              <a:ext cx="362" cy="363"/>
            </a:xfrm>
            <a:prstGeom prst="ellipse">
              <a:avLst/>
            </a:prstGeom>
            <a:solidFill>
              <a:srgbClr val="FF0000">
                <a:alpha val="63136"/>
              </a:srgbClr>
            </a:solidFill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3111" name="Rectangle 163">
              <a:extLst>
                <a:ext uri="{FF2B5EF4-FFF2-40B4-BE49-F238E27FC236}">
                  <a16:creationId xmlns:a16="http://schemas.microsoft.com/office/drawing/2014/main" id="{839B2639-E916-3E61-68E0-20E7D64D8E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1661"/>
              <a:ext cx="49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800" b="1">
                  <a:solidFill>
                    <a:srgbClr val="0000FF"/>
                  </a:solidFill>
                </a:rPr>
                <a:t>C(2,1)</a:t>
              </a:r>
            </a:p>
          </p:txBody>
        </p:sp>
      </p:grpSp>
      <p:grpSp>
        <p:nvGrpSpPr>
          <p:cNvPr id="7" name="Group 164">
            <a:extLst>
              <a:ext uri="{FF2B5EF4-FFF2-40B4-BE49-F238E27FC236}">
                <a16:creationId xmlns:a16="http://schemas.microsoft.com/office/drawing/2014/main" id="{8836F4EE-B743-687F-63DE-B7D4838F51FE}"/>
              </a:ext>
            </a:extLst>
          </p:cNvPr>
          <p:cNvGrpSpPr>
            <a:grpSpLocks/>
          </p:cNvGrpSpPr>
          <p:nvPr/>
        </p:nvGrpSpPr>
        <p:grpSpPr bwMode="auto">
          <a:xfrm>
            <a:off x="4716463" y="3429000"/>
            <a:ext cx="1362075" cy="576263"/>
            <a:chOff x="2064" y="1616"/>
            <a:chExt cx="858" cy="363"/>
          </a:xfrm>
        </p:grpSpPr>
        <p:sp>
          <p:nvSpPr>
            <p:cNvPr id="3108" name="Oval 165">
              <a:extLst>
                <a:ext uri="{FF2B5EF4-FFF2-40B4-BE49-F238E27FC236}">
                  <a16:creationId xmlns:a16="http://schemas.microsoft.com/office/drawing/2014/main" id="{41E49C7E-A96E-F792-9E7E-207E09453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1616"/>
              <a:ext cx="362" cy="363"/>
            </a:xfrm>
            <a:prstGeom prst="ellipse">
              <a:avLst/>
            </a:prstGeom>
            <a:solidFill>
              <a:srgbClr val="FF0000">
                <a:alpha val="63136"/>
              </a:srgbClr>
            </a:solidFill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chemeClr val="bg1"/>
                  </a:solidFill>
                </a:rPr>
                <a:t>16</a:t>
              </a:r>
            </a:p>
          </p:txBody>
        </p:sp>
        <p:sp>
          <p:nvSpPr>
            <p:cNvPr id="3109" name="Rectangle 166">
              <a:extLst>
                <a:ext uri="{FF2B5EF4-FFF2-40B4-BE49-F238E27FC236}">
                  <a16:creationId xmlns:a16="http://schemas.microsoft.com/office/drawing/2014/main" id="{940FF21F-2DFC-AACC-7024-50A1547E36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1661"/>
              <a:ext cx="49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800" b="1">
                  <a:solidFill>
                    <a:srgbClr val="0000FF"/>
                  </a:solidFill>
                </a:rPr>
                <a:t>C(2,2)</a:t>
              </a:r>
            </a:p>
          </p:txBody>
        </p:sp>
      </p:grpSp>
      <p:grpSp>
        <p:nvGrpSpPr>
          <p:cNvPr id="8" name="Group 170">
            <a:extLst>
              <a:ext uri="{FF2B5EF4-FFF2-40B4-BE49-F238E27FC236}">
                <a16:creationId xmlns:a16="http://schemas.microsoft.com/office/drawing/2014/main" id="{63E6627D-D5E7-4BE2-2205-B06ED48AF0AD}"/>
              </a:ext>
            </a:extLst>
          </p:cNvPr>
          <p:cNvGrpSpPr>
            <a:grpSpLocks/>
          </p:cNvGrpSpPr>
          <p:nvPr/>
        </p:nvGrpSpPr>
        <p:grpSpPr bwMode="auto">
          <a:xfrm>
            <a:off x="2627313" y="3998913"/>
            <a:ext cx="1003300" cy="869950"/>
            <a:chOff x="1655" y="2519"/>
            <a:chExt cx="632" cy="548"/>
          </a:xfrm>
        </p:grpSpPr>
        <p:sp>
          <p:nvSpPr>
            <p:cNvPr id="3106" name="Oval 168">
              <a:extLst>
                <a:ext uri="{FF2B5EF4-FFF2-40B4-BE49-F238E27FC236}">
                  <a16:creationId xmlns:a16="http://schemas.microsoft.com/office/drawing/2014/main" id="{17F66737-551C-F9F8-0F76-35E44A15C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5" y="2704"/>
              <a:ext cx="362" cy="363"/>
            </a:xfrm>
            <a:prstGeom prst="ellipse">
              <a:avLst/>
            </a:prstGeom>
            <a:solidFill>
              <a:srgbClr val="FF0000">
                <a:alpha val="63136"/>
              </a:srgbClr>
            </a:solidFill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3107" name="Rectangle 169">
              <a:extLst>
                <a:ext uri="{FF2B5EF4-FFF2-40B4-BE49-F238E27FC236}">
                  <a16:creationId xmlns:a16="http://schemas.microsoft.com/office/drawing/2014/main" id="{5561EB5B-E7D5-94F8-E59D-D8FDBA343B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" y="2519"/>
              <a:ext cx="49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800" b="1">
                  <a:solidFill>
                    <a:srgbClr val="0000FF"/>
                  </a:solidFill>
                </a:rPr>
                <a:t>C(1,2)</a:t>
              </a:r>
            </a:p>
          </p:txBody>
        </p:sp>
      </p:grpSp>
      <p:grpSp>
        <p:nvGrpSpPr>
          <p:cNvPr id="9" name="Group 171">
            <a:extLst>
              <a:ext uri="{FF2B5EF4-FFF2-40B4-BE49-F238E27FC236}">
                <a16:creationId xmlns:a16="http://schemas.microsoft.com/office/drawing/2014/main" id="{094F2D22-0031-5D1A-907C-04E618E05733}"/>
              </a:ext>
            </a:extLst>
          </p:cNvPr>
          <p:cNvGrpSpPr>
            <a:grpSpLocks/>
          </p:cNvGrpSpPr>
          <p:nvPr/>
        </p:nvGrpSpPr>
        <p:grpSpPr bwMode="auto">
          <a:xfrm>
            <a:off x="5508625" y="4005263"/>
            <a:ext cx="1003300" cy="869950"/>
            <a:chOff x="1655" y="2519"/>
            <a:chExt cx="632" cy="548"/>
          </a:xfrm>
        </p:grpSpPr>
        <p:sp>
          <p:nvSpPr>
            <p:cNvPr id="3104" name="Oval 172">
              <a:extLst>
                <a:ext uri="{FF2B5EF4-FFF2-40B4-BE49-F238E27FC236}">
                  <a16:creationId xmlns:a16="http://schemas.microsoft.com/office/drawing/2014/main" id="{6925F2A9-85FD-682B-2F0F-F3725B6A5F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5" y="2704"/>
              <a:ext cx="362" cy="363"/>
            </a:xfrm>
            <a:prstGeom prst="ellipse">
              <a:avLst/>
            </a:prstGeom>
            <a:solidFill>
              <a:srgbClr val="FF0000">
                <a:alpha val="63136"/>
              </a:srgbClr>
            </a:solidFill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chemeClr val="bg1"/>
                  </a:solidFill>
                </a:rPr>
                <a:t>16</a:t>
              </a:r>
            </a:p>
          </p:txBody>
        </p:sp>
        <p:sp>
          <p:nvSpPr>
            <p:cNvPr id="3105" name="Rectangle 173">
              <a:extLst>
                <a:ext uri="{FF2B5EF4-FFF2-40B4-BE49-F238E27FC236}">
                  <a16:creationId xmlns:a16="http://schemas.microsoft.com/office/drawing/2014/main" id="{F31A4CC5-996A-BEBD-F926-6A289E74B3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" y="2519"/>
              <a:ext cx="49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800" b="1">
                  <a:solidFill>
                    <a:srgbClr val="0000FF"/>
                  </a:solidFill>
                </a:rPr>
                <a:t>C(1,4)</a:t>
              </a:r>
            </a:p>
          </p:txBody>
        </p:sp>
      </p:grpSp>
      <p:sp>
        <p:nvSpPr>
          <p:cNvPr id="170158" name="TextBox 18">
            <a:extLst>
              <a:ext uri="{FF2B5EF4-FFF2-40B4-BE49-F238E27FC236}">
                <a16:creationId xmlns:a16="http://schemas.microsoft.com/office/drawing/2014/main" id="{4DCCB6C8-2A7F-05DC-8284-758023C6DF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8125" y="5021263"/>
            <a:ext cx="25558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pt-BR" altLang="zh-CN" sz="1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kumimoji="0" lang="pt-BR" altLang="zh-CN" sz="1800" b="1">
                <a:latin typeface="Arial" panose="020B0604020202020204" pitchFamily="34" charset="0"/>
                <a:cs typeface="Arial" panose="020B0604020202020204" pitchFamily="34" charset="0"/>
              </a:rPr>
              <a:t> ( i%2 == 0 )</a:t>
            </a:r>
          </a:p>
          <a:p>
            <a:pPr eaLnBrk="1" hangingPunct="1"/>
            <a:r>
              <a:rPr kumimoji="0" lang="pt-BR" altLang="zh-CN" sz="1800" b="1">
                <a:latin typeface="Arial" panose="020B0604020202020204" pitchFamily="34" charset="0"/>
                <a:cs typeface="Arial" panose="020B0604020202020204" pitchFamily="34" charset="0"/>
              </a:rPr>
              <a:t>  C(h, i) := C(h+1, i/2)</a:t>
            </a:r>
          </a:p>
        </p:txBody>
      </p:sp>
      <p:grpSp>
        <p:nvGrpSpPr>
          <p:cNvPr id="10" name="Group 178">
            <a:extLst>
              <a:ext uri="{FF2B5EF4-FFF2-40B4-BE49-F238E27FC236}">
                <a16:creationId xmlns:a16="http://schemas.microsoft.com/office/drawing/2014/main" id="{70A9D484-C9F4-A8BD-C524-354116CEB8E3}"/>
              </a:ext>
            </a:extLst>
          </p:cNvPr>
          <p:cNvGrpSpPr>
            <a:grpSpLocks/>
          </p:cNvGrpSpPr>
          <p:nvPr/>
        </p:nvGrpSpPr>
        <p:grpSpPr bwMode="auto">
          <a:xfrm>
            <a:off x="3708400" y="4005263"/>
            <a:ext cx="933450" cy="869950"/>
            <a:chOff x="2336" y="2523"/>
            <a:chExt cx="588" cy="548"/>
          </a:xfrm>
        </p:grpSpPr>
        <p:sp>
          <p:nvSpPr>
            <p:cNvPr id="3102" name="Oval 176">
              <a:extLst>
                <a:ext uri="{FF2B5EF4-FFF2-40B4-BE49-F238E27FC236}">
                  <a16:creationId xmlns:a16="http://schemas.microsoft.com/office/drawing/2014/main" id="{8437055F-84B9-29CC-9CF3-7EC8530A61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2" y="2708"/>
              <a:ext cx="362" cy="363"/>
            </a:xfrm>
            <a:prstGeom prst="ellipse">
              <a:avLst/>
            </a:prstGeom>
            <a:solidFill>
              <a:srgbClr val="FF0000">
                <a:alpha val="63136"/>
              </a:srgbClr>
            </a:solidFill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chemeClr val="bg1"/>
                  </a:solidFill>
                </a:rPr>
                <a:t>15</a:t>
              </a:r>
            </a:p>
          </p:txBody>
        </p:sp>
        <p:sp>
          <p:nvSpPr>
            <p:cNvPr id="3103" name="Rectangle 177">
              <a:extLst>
                <a:ext uri="{FF2B5EF4-FFF2-40B4-BE49-F238E27FC236}">
                  <a16:creationId xmlns:a16="http://schemas.microsoft.com/office/drawing/2014/main" id="{482F9500-6F04-0DDC-79A8-5D64E0DC0F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6" y="2523"/>
              <a:ext cx="49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800" b="1">
                  <a:solidFill>
                    <a:srgbClr val="0000FF"/>
                  </a:solidFill>
                </a:rPr>
                <a:t>C(1,3)</a:t>
              </a:r>
            </a:p>
          </p:txBody>
        </p:sp>
      </p:grpSp>
      <p:sp>
        <p:nvSpPr>
          <p:cNvPr id="170163" name="Rectangle 179">
            <a:extLst>
              <a:ext uri="{FF2B5EF4-FFF2-40B4-BE49-F238E27FC236}">
                <a16:creationId xmlns:a16="http://schemas.microsoft.com/office/drawing/2014/main" id="{D5E3CBC5-3719-720B-42A8-7088DF0B52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6092825"/>
            <a:ext cx="6121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pt-BR" altLang="zh-CN" sz="1800" b="1">
                <a:solidFill>
                  <a:srgbClr val="0000FF"/>
                </a:solidFill>
                <a:latin typeface="Arial" panose="020B0604020202020204" pitchFamily="34" charset="0"/>
              </a:rPr>
              <a:t>if</a:t>
            </a:r>
            <a:r>
              <a:rPr kumimoji="0" lang="pt-BR" altLang="zh-CN" sz="1800" b="1">
                <a:latin typeface="Arial" panose="020B0604020202020204" pitchFamily="34" charset="0"/>
              </a:rPr>
              <a:t> (i%2 == 1 &amp;&amp; i != 1)  C(h, i) := C(h+1, (i-1)/2) + B(h, i)</a:t>
            </a:r>
          </a:p>
        </p:txBody>
      </p:sp>
      <p:grpSp>
        <p:nvGrpSpPr>
          <p:cNvPr id="11" name="Group 182">
            <a:extLst>
              <a:ext uri="{FF2B5EF4-FFF2-40B4-BE49-F238E27FC236}">
                <a16:creationId xmlns:a16="http://schemas.microsoft.com/office/drawing/2014/main" id="{1E2F3D89-3BD4-EC1A-CFDC-4FA375492596}"/>
              </a:ext>
            </a:extLst>
          </p:cNvPr>
          <p:cNvGrpSpPr>
            <a:grpSpLocks/>
          </p:cNvGrpSpPr>
          <p:nvPr/>
        </p:nvGrpSpPr>
        <p:grpSpPr bwMode="auto">
          <a:xfrm>
            <a:off x="539750" y="2636838"/>
            <a:ext cx="503238" cy="3097212"/>
            <a:chOff x="249" y="1661"/>
            <a:chExt cx="317" cy="1951"/>
          </a:xfrm>
        </p:grpSpPr>
        <p:sp>
          <p:nvSpPr>
            <p:cNvPr id="3100" name="Line 180">
              <a:extLst>
                <a:ext uri="{FF2B5EF4-FFF2-40B4-BE49-F238E27FC236}">
                  <a16:creationId xmlns:a16="http://schemas.microsoft.com/office/drawing/2014/main" id="{8A3CE52B-CAC3-9CC5-5635-977708CB862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9" y="1661"/>
              <a:ext cx="0" cy="195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3101" name="Text Box 181">
              <a:extLst>
                <a:ext uri="{FF2B5EF4-FFF2-40B4-BE49-F238E27FC236}">
                  <a16:creationId xmlns:a16="http://schemas.microsoft.com/office/drawing/2014/main" id="{81BA71D7-235D-08B4-B520-BBBC512CA0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" y="1706"/>
              <a:ext cx="31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/>
                <a:t>B</a:t>
              </a:r>
            </a:p>
          </p:txBody>
        </p:sp>
      </p:grpSp>
      <p:grpSp>
        <p:nvGrpSpPr>
          <p:cNvPr id="12" name="Group 185">
            <a:extLst>
              <a:ext uri="{FF2B5EF4-FFF2-40B4-BE49-F238E27FC236}">
                <a16:creationId xmlns:a16="http://schemas.microsoft.com/office/drawing/2014/main" id="{EDF76E3D-5F3A-CABE-8783-D15F246F8FCE}"/>
              </a:ext>
            </a:extLst>
          </p:cNvPr>
          <p:cNvGrpSpPr>
            <a:grpSpLocks/>
          </p:cNvGrpSpPr>
          <p:nvPr/>
        </p:nvGrpSpPr>
        <p:grpSpPr bwMode="auto">
          <a:xfrm>
            <a:off x="107950" y="2636838"/>
            <a:ext cx="409575" cy="3097212"/>
            <a:chOff x="68" y="1661"/>
            <a:chExt cx="258" cy="1951"/>
          </a:xfrm>
        </p:grpSpPr>
        <p:sp>
          <p:nvSpPr>
            <p:cNvPr id="3098" name="Line 183">
              <a:extLst>
                <a:ext uri="{FF2B5EF4-FFF2-40B4-BE49-F238E27FC236}">
                  <a16:creationId xmlns:a16="http://schemas.microsoft.com/office/drawing/2014/main" id="{3606C844-147A-C1DD-852D-904E016F01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5" y="1661"/>
              <a:ext cx="0" cy="195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3099" name="Rectangle 184">
              <a:extLst>
                <a:ext uri="{FF2B5EF4-FFF2-40B4-BE49-F238E27FC236}">
                  <a16:creationId xmlns:a16="http://schemas.microsoft.com/office/drawing/2014/main" id="{63B5545F-D82F-B3BD-4ED8-75A1206FB4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" y="3294"/>
              <a:ext cx="25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/>
                <a:t>C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0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0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70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70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0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0059" grpId="0"/>
      <p:bldP spid="170135" grpId="0" animBg="1"/>
      <p:bldP spid="170135" grpId="1" animBg="1"/>
      <p:bldP spid="170140" grpId="0" animBg="1"/>
      <p:bldP spid="170140" grpId="1" animBg="1"/>
      <p:bldP spid="170141" grpId="0"/>
      <p:bldP spid="170158" grpId="0"/>
      <p:bldP spid="1701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灯片编号占位符 3">
            <a:extLst>
              <a:ext uri="{FF2B5EF4-FFF2-40B4-BE49-F238E27FC236}">
                <a16:creationId xmlns:a16="http://schemas.microsoft.com/office/drawing/2014/main" id="{AFF973BE-225E-EE37-73D3-BE1783314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F09B627-C599-F04C-9538-AE929EDC6B15}" type="slidenum">
              <a:rPr lang="en-US" altLang="zh-CN" sz="1400"/>
              <a:pPr eaLnBrk="1" hangingPunct="1"/>
              <a:t>13</a:t>
            </a:fld>
            <a:endParaRPr lang="en-US" altLang="zh-CN" sz="1400"/>
          </a:p>
        </p:txBody>
      </p:sp>
      <p:sp>
        <p:nvSpPr>
          <p:cNvPr id="20483" name="Text Box 2">
            <a:extLst>
              <a:ext uri="{FF2B5EF4-FFF2-40B4-BE49-F238E27FC236}">
                <a16:creationId xmlns:a16="http://schemas.microsoft.com/office/drawing/2014/main" id="{A575F068-8461-E90C-5F18-EF5AD27206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2588" y="0"/>
            <a:ext cx="24050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1800" b="1">
                <a:solidFill>
                  <a:schemeClr val="hlink"/>
                </a:solidFill>
                <a:sym typeface="Webdings" pitchFamily="2" charset="2"/>
              </a:rPr>
              <a:t>Parallel Algorithms</a:t>
            </a:r>
          </a:p>
        </p:txBody>
      </p:sp>
      <p:sp>
        <p:nvSpPr>
          <p:cNvPr id="172035" name="AutoShape 3">
            <a:extLst>
              <a:ext uri="{FF2B5EF4-FFF2-40B4-BE49-F238E27FC236}">
                <a16:creationId xmlns:a16="http://schemas.microsoft.com/office/drawing/2014/main" id="{5E472B19-0843-8B8D-5225-A2DBE544FA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113" y="549275"/>
            <a:ext cx="6408737" cy="4895850"/>
          </a:xfrm>
          <a:prstGeom prst="foldedCorner">
            <a:avLst>
              <a:gd name="adj" fmla="val 6065"/>
            </a:avLst>
          </a:prstGeom>
          <a:gradFill rotWithShape="0">
            <a:gsLst>
              <a:gs pos="0">
                <a:srgbClr val="FFFFFF"/>
              </a:gs>
              <a:gs pos="100000">
                <a:schemeClr val="bg1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180000" tIns="46800" rIns="36000" bIns="46800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pt-BR" altLang="zh-CN" sz="2000" b="1" dirty="0">
                <a:solidFill>
                  <a:srgbClr val="0000FF"/>
                </a:solidFill>
                <a:latin typeface="Arial" panose="020B0604020202020204" pitchFamily="34" charset="0"/>
              </a:rPr>
              <a:t>for</a:t>
            </a:r>
            <a:r>
              <a:rPr lang="pt-BR" altLang="zh-CN" sz="2000" b="1" dirty="0">
                <a:latin typeface="Arial" panose="020B0604020202020204" pitchFamily="34" charset="0"/>
              </a:rPr>
              <a:t> </a:t>
            </a:r>
            <a:r>
              <a:rPr lang="en-US" altLang="zh-CN" sz="2000" b="1" dirty="0" err="1">
                <a:latin typeface="Arial" panose="020B0604020202020204" pitchFamily="34" charset="0"/>
              </a:rPr>
              <a:t>i</a:t>
            </a:r>
            <a:r>
              <a:rPr lang="pt-BR" altLang="zh-CN" sz="2000" b="1" dirty="0">
                <a:latin typeface="Arial" panose="020B0604020202020204" pitchFamily="34" charset="0"/>
              </a:rPr>
              <a:t>, 1 </a:t>
            </a:r>
            <a:r>
              <a:rPr lang="en-US" altLang="zh-CN" sz="2000" b="1" dirty="0">
                <a:sym typeface="Symbol" pitchFamily="2" charset="2"/>
              </a:rPr>
              <a:t></a:t>
            </a:r>
            <a:r>
              <a:rPr lang="pt-BR" altLang="zh-CN" sz="2000" b="1" dirty="0">
                <a:latin typeface="Arial" panose="020B0604020202020204" pitchFamily="34" charset="0"/>
              </a:rPr>
              <a:t> </a:t>
            </a:r>
            <a:r>
              <a:rPr lang="pt-BR" altLang="zh-CN" sz="2000" b="1" dirty="0" err="1">
                <a:latin typeface="Arial" panose="020B0604020202020204" pitchFamily="34" charset="0"/>
              </a:rPr>
              <a:t>i</a:t>
            </a:r>
            <a:r>
              <a:rPr lang="pt-BR" altLang="zh-CN" sz="2000" b="1" dirty="0">
                <a:latin typeface="Arial" panose="020B0604020202020204" pitchFamily="34" charset="0"/>
              </a:rPr>
              <a:t> </a:t>
            </a:r>
            <a:r>
              <a:rPr lang="en-US" altLang="zh-CN" sz="2000" b="1" dirty="0">
                <a:sym typeface="Symbol" pitchFamily="2" charset="2"/>
              </a:rPr>
              <a:t></a:t>
            </a:r>
            <a:r>
              <a:rPr lang="pt-BR" altLang="zh-CN" sz="2000" b="1" dirty="0">
                <a:latin typeface="Arial" panose="020B0604020202020204" pitchFamily="34" charset="0"/>
              </a:rPr>
              <a:t> </a:t>
            </a:r>
            <a:r>
              <a:rPr lang="pt-BR" altLang="zh-CN" sz="2000" b="1" dirty="0" err="1">
                <a:latin typeface="Arial" panose="020B0604020202020204" pitchFamily="34" charset="0"/>
              </a:rPr>
              <a:t>n</a:t>
            </a:r>
            <a:r>
              <a:rPr lang="pt-BR" altLang="zh-CN" sz="2000" b="1" dirty="0">
                <a:latin typeface="Arial" panose="020B0604020202020204" pitchFamily="34" charset="0"/>
              </a:rPr>
              <a:t> </a:t>
            </a:r>
            <a:r>
              <a:rPr lang="pt-BR" altLang="zh-CN" sz="2000" b="1" dirty="0">
                <a:solidFill>
                  <a:srgbClr val="0000FF"/>
                </a:solidFill>
                <a:latin typeface="Arial" panose="020B0604020202020204" pitchFamily="34" charset="0"/>
              </a:rPr>
              <a:t>pardo</a:t>
            </a:r>
          </a:p>
          <a:p>
            <a:pPr eaLnBrk="1" hangingPunct="1"/>
            <a:r>
              <a:rPr lang="pt-BR" altLang="zh-CN" sz="2000" b="1" dirty="0">
                <a:latin typeface="Arial" panose="020B0604020202020204" pitchFamily="34" charset="0"/>
              </a:rPr>
              <a:t>  </a:t>
            </a:r>
            <a:r>
              <a:rPr lang="pt-BR" altLang="zh-CN" sz="2000" b="1" dirty="0" err="1">
                <a:latin typeface="Arial" panose="020B0604020202020204" pitchFamily="34" charset="0"/>
              </a:rPr>
              <a:t>B</a:t>
            </a:r>
            <a:r>
              <a:rPr lang="pt-BR" altLang="zh-CN" sz="2000" b="1" dirty="0">
                <a:latin typeface="Arial" panose="020B0604020202020204" pitchFamily="34" charset="0"/>
              </a:rPr>
              <a:t>(0, </a:t>
            </a:r>
            <a:r>
              <a:rPr lang="pt-BR" altLang="zh-CN" sz="2000" b="1" dirty="0" err="1">
                <a:latin typeface="Arial" panose="020B0604020202020204" pitchFamily="34" charset="0"/>
              </a:rPr>
              <a:t>i</a:t>
            </a:r>
            <a:r>
              <a:rPr lang="pt-BR" altLang="zh-CN" sz="2000" b="1" dirty="0">
                <a:latin typeface="Arial" panose="020B0604020202020204" pitchFamily="34" charset="0"/>
              </a:rPr>
              <a:t>) := A(</a:t>
            </a:r>
            <a:r>
              <a:rPr lang="pt-BR" altLang="zh-CN" sz="2000" b="1" dirty="0" err="1">
                <a:latin typeface="Arial" panose="020B0604020202020204" pitchFamily="34" charset="0"/>
              </a:rPr>
              <a:t>i</a:t>
            </a:r>
            <a:r>
              <a:rPr lang="pt-BR" altLang="zh-CN" sz="2000" b="1" dirty="0">
                <a:latin typeface="Arial" panose="020B0604020202020204" pitchFamily="34" charset="0"/>
              </a:rPr>
              <a:t>)</a:t>
            </a:r>
          </a:p>
          <a:p>
            <a:pPr eaLnBrk="1" hangingPunct="1"/>
            <a:r>
              <a:rPr lang="pt-BR" altLang="zh-CN" sz="2000" b="1" dirty="0">
                <a:solidFill>
                  <a:srgbClr val="0000FF"/>
                </a:solidFill>
                <a:latin typeface="Arial" panose="020B0604020202020204" pitchFamily="34" charset="0"/>
              </a:rPr>
              <a:t>for</a:t>
            </a:r>
            <a:r>
              <a:rPr lang="pt-BR" altLang="zh-CN" sz="2000" b="1" dirty="0">
                <a:latin typeface="Arial" panose="020B0604020202020204" pitchFamily="34" charset="0"/>
              </a:rPr>
              <a:t> </a:t>
            </a:r>
            <a:r>
              <a:rPr lang="pt-BR" altLang="zh-CN" sz="2000" b="1" dirty="0" err="1">
                <a:latin typeface="Arial" panose="020B0604020202020204" pitchFamily="34" charset="0"/>
              </a:rPr>
              <a:t>h</a:t>
            </a:r>
            <a:r>
              <a:rPr lang="pt-BR" altLang="zh-CN" sz="2000" b="1" dirty="0">
                <a:latin typeface="Arial" panose="020B0604020202020204" pitchFamily="34" charset="0"/>
              </a:rPr>
              <a:t> = 1 </a:t>
            </a:r>
            <a:r>
              <a:rPr lang="pt-BR" altLang="zh-CN" sz="2000" b="1" dirty="0" err="1">
                <a:latin typeface="Arial" panose="020B0604020202020204" pitchFamily="34" charset="0"/>
              </a:rPr>
              <a:t>to</a:t>
            </a:r>
            <a:r>
              <a:rPr lang="pt-BR" altLang="zh-CN" sz="2000" b="1" dirty="0">
                <a:latin typeface="Arial" panose="020B0604020202020204" pitchFamily="34" charset="0"/>
              </a:rPr>
              <a:t> log </a:t>
            </a:r>
            <a:r>
              <a:rPr lang="pt-BR" altLang="zh-CN" sz="2000" b="1" dirty="0" err="1">
                <a:latin typeface="Arial" panose="020B0604020202020204" pitchFamily="34" charset="0"/>
              </a:rPr>
              <a:t>n</a:t>
            </a:r>
            <a:endParaRPr lang="pt-BR" altLang="zh-CN" sz="2000" b="1" dirty="0">
              <a:latin typeface="Arial" panose="020B0604020202020204" pitchFamily="34" charset="0"/>
            </a:endParaRPr>
          </a:p>
          <a:p>
            <a:pPr eaLnBrk="1" hangingPunct="1"/>
            <a:r>
              <a:rPr lang="pt-BR" altLang="zh-CN" sz="2000" b="1" dirty="0">
                <a:latin typeface="Arial" panose="020B0604020202020204" pitchFamily="34" charset="0"/>
              </a:rPr>
              <a:t>  </a:t>
            </a:r>
            <a:r>
              <a:rPr lang="pt-BR" altLang="zh-CN" sz="2000" b="1" dirty="0">
                <a:solidFill>
                  <a:srgbClr val="0000FF"/>
                </a:solidFill>
                <a:latin typeface="Arial" panose="020B0604020202020204" pitchFamily="34" charset="0"/>
              </a:rPr>
              <a:t>for</a:t>
            </a:r>
            <a:r>
              <a:rPr lang="pt-BR" altLang="zh-CN" sz="2000" b="1" dirty="0">
                <a:latin typeface="Arial" panose="020B0604020202020204" pitchFamily="34" charset="0"/>
              </a:rPr>
              <a:t> </a:t>
            </a:r>
            <a:r>
              <a:rPr lang="pt-BR" altLang="zh-CN" sz="2000" b="1" dirty="0" err="1">
                <a:latin typeface="Arial" panose="020B0604020202020204" pitchFamily="34" charset="0"/>
              </a:rPr>
              <a:t>i</a:t>
            </a:r>
            <a:r>
              <a:rPr lang="pt-BR" altLang="zh-CN" sz="2000" b="1" dirty="0">
                <a:latin typeface="Arial" panose="020B0604020202020204" pitchFamily="34" charset="0"/>
              </a:rPr>
              <a:t> , 1 </a:t>
            </a:r>
            <a:r>
              <a:rPr lang="en-US" altLang="zh-CN" sz="2000" b="1" dirty="0">
                <a:sym typeface="Symbol" pitchFamily="2" charset="2"/>
              </a:rPr>
              <a:t></a:t>
            </a:r>
            <a:r>
              <a:rPr lang="pt-BR" altLang="zh-CN" sz="2000" b="1" dirty="0">
                <a:latin typeface="Arial" panose="020B0604020202020204" pitchFamily="34" charset="0"/>
              </a:rPr>
              <a:t> </a:t>
            </a:r>
            <a:r>
              <a:rPr lang="pt-BR" altLang="zh-CN" sz="2000" b="1" dirty="0" err="1">
                <a:latin typeface="Arial" panose="020B0604020202020204" pitchFamily="34" charset="0"/>
              </a:rPr>
              <a:t>i</a:t>
            </a:r>
            <a:r>
              <a:rPr lang="pt-BR" altLang="zh-CN" sz="2000" b="1" dirty="0">
                <a:latin typeface="Arial" panose="020B0604020202020204" pitchFamily="34" charset="0"/>
              </a:rPr>
              <a:t> </a:t>
            </a:r>
            <a:r>
              <a:rPr lang="en-US" altLang="zh-CN" sz="2000" b="1" dirty="0">
                <a:sym typeface="Symbol" pitchFamily="2" charset="2"/>
              </a:rPr>
              <a:t></a:t>
            </a:r>
            <a:r>
              <a:rPr lang="pt-BR" altLang="zh-CN" sz="2000" b="1" dirty="0">
                <a:latin typeface="Arial" panose="020B0604020202020204" pitchFamily="34" charset="0"/>
              </a:rPr>
              <a:t> </a:t>
            </a:r>
            <a:r>
              <a:rPr lang="pt-BR" altLang="zh-CN" sz="2000" b="1" dirty="0" err="1">
                <a:latin typeface="Arial" panose="020B0604020202020204" pitchFamily="34" charset="0"/>
              </a:rPr>
              <a:t>n</a:t>
            </a:r>
            <a:r>
              <a:rPr lang="pt-BR" altLang="zh-CN" sz="2000" b="1" dirty="0">
                <a:latin typeface="Arial" panose="020B0604020202020204" pitchFamily="34" charset="0"/>
              </a:rPr>
              <a:t>/2</a:t>
            </a:r>
            <a:r>
              <a:rPr lang="pt-BR" altLang="zh-CN" sz="2000" b="1" baseline="30000" dirty="0">
                <a:latin typeface="Arial" panose="020B0604020202020204" pitchFamily="34" charset="0"/>
              </a:rPr>
              <a:t>h</a:t>
            </a:r>
            <a:r>
              <a:rPr lang="pt-BR" altLang="zh-CN" sz="2000" b="1" dirty="0">
                <a:latin typeface="Arial" panose="020B0604020202020204" pitchFamily="34" charset="0"/>
              </a:rPr>
              <a:t> </a:t>
            </a:r>
            <a:r>
              <a:rPr lang="pt-BR" altLang="zh-CN" sz="2000" b="1" dirty="0">
                <a:solidFill>
                  <a:srgbClr val="0000FF"/>
                </a:solidFill>
                <a:latin typeface="Arial" panose="020B0604020202020204" pitchFamily="34" charset="0"/>
              </a:rPr>
              <a:t>pardo</a:t>
            </a:r>
          </a:p>
          <a:p>
            <a:pPr eaLnBrk="1" hangingPunct="1"/>
            <a:r>
              <a:rPr lang="pt-BR" altLang="zh-CN" sz="2000" b="1" dirty="0">
                <a:latin typeface="Arial" panose="020B0604020202020204" pitchFamily="34" charset="0"/>
              </a:rPr>
              <a:t>    </a:t>
            </a:r>
            <a:r>
              <a:rPr lang="pt-BR" altLang="zh-CN" sz="2000" b="1" dirty="0" err="1">
                <a:latin typeface="Arial" panose="020B0604020202020204" pitchFamily="34" charset="0"/>
              </a:rPr>
              <a:t>B</a:t>
            </a:r>
            <a:r>
              <a:rPr lang="pt-BR" altLang="zh-CN" sz="2000" b="1" dirty="0">
                <a:latin typeface="Arial" panose="020B0604020202020204" pitchFamily="34" charset="0"/>
              </a:rPr>
              <a:t>(</a:t>
            </a:r>
            <a:r>
              <a:rPr lang="pt-BR" altLang="zh-CN" sz="2000" b="1" dirty="0" err="1">
                <a:latin typeface="Arial" panose="020B0604020202020204" pitchFamily="34" charset="0"/>
              </a:rPr>
              <a:t>h</a:t>
            </a:r>
            <a:r>
              <a:rPr lang="pt-BR" altLang="zh-CN" sz="2000" b="1" dirty="0">
                <a:latin typeface="Arial" panose="020B0604020202020204" pitchFamily="34" charset="0"/>
              </a:rPr>
              <a:t>, </a:t>
            </a:r>
            <a:r>
              <a:rPr lang="pt-BR" altLang="zh-CN" sz="2000" b="1" dirty="0" err="1">
                <a:latin typeface="Arial" panose="020B0604020202020204" pitchFamily="34" charset="0"/>
              </a:rPr>
              <a:t>i</a:t>
            </a:r>
            <a:r>
              <a:rPr lang="pt-BR" altLang="zh-CN" sz="2000" b="1" dirty="0">
                <a:latin typeface="Arial" panose="020B0604020202020204" pitchFamily="34" charset="0"/>
              </a:rPr>
              <a:t>) := </a:t>
            </a:r>
            <a:r>
              <a:rPr lang="pt-BR" altLang="zh-CN" sz="2000" b="1" dirty="0" err="1">
                <a:latin typeface="Arial" panose="020B0604020202020204" pitchFamily="34" charset="0"/>
              </a:rPr>
              <a:t>B</a:t>
            </a:r>
            <a:r>
              <a:rPr lang="pt-BR" altLang="zh-CN" sz="2000" b="1" dirty="0">
                <a:latin typeface="Arial" panose="020B0604020202020204" pitchFamily="34" charset="0"/>
              </a:rPr>
              <a:t>(</a:t>
            </a:r>
            <a:r>
              <a:rPr lang="pt-BR" altLang="zh-CN" sz="2000" b="1" dirty="0" err="1">
                <a:latin typeface="Arial" panose="020B0604020202020204" pitchFamily="34" charset="0"/>
              </a:rPr>
              <a:t>h</a:t>
            </a:r>
            <a:r>
              <a:rPr lang="pt-BR" altLang="zh-CN" sz="2000" b="1" dirty="0">
                <a:latin typeface="Arial" panose="020B0604020202020204" pitchFamily="34" charset="0"/>
              </a:rPr>
              <a:t> - 1, 2i - 1) + </a:t>
            </a:r>
            <a:r>
              <a:rPr lang="pt-BR" altLang="zh-CN" sz="2000" b="1" dirty="0" err="1">
                <a:latin typeface="Arial" panose="020B0604020202020204" pitchFamily="34" charset="0"/>
              </a:rPr>
              <a:t>B</a:t>
            </a:r>
            <a:r>
              <a:rPr lang="pt-BR" altLang="zh-CN" sz="2000" b="1" dirty="0">
                <a:latin typeface="Arial" panose="020B0604020202020204" pitchFamily="34" charset="0"/>
              </a:rPr>
              <a:t>(</a:t>
            </a:r>
            <a:r>
              <a:rPr lang="pt-BR" altLang="zh-CN" sz="2000" b="1" dirty="0" err="1">
                <a:latin typeface="Arial" panose="020B0604020202020204" pitchFamily="34" charset="0"/>
              </a:rPr>
              <a:t>h</a:t>
            </a:r>
            <a:r>
              <a:rPr lang="pt-BR" altLang="zh-CN" sz="2000" b="1" dirty="0">
                <a:latin typeface="Arial" panose="020B0604020202020204" pitchFamily="34" charset="0"/>
              </a:rPr>
              <a:t> - 1, 2i)</a:t>
            </a:r>
          </a:p>
          <a:p>
            <a:pPr eaLnBrk="1" hangingPunct="1"/>
            <a:r>
              <a:rPr lang="pt-BR" altLang="zh-CN" sz="2000" b="1" dirty="0">
                <a:solidFill>
                  <a:srgbClr val="0000FF"/>
                </a:solidFill>
                <a:latin typeface="Arial" panose="020B0604020202020204" pitchFamily="34" charset="0"/>
              </a:rPr>
              <a:t>for</a:t>
            </a:r>
            <a:r>
              <a:rPr lang="pt-BR" altLang="zh-CN" sz="2000" b="1" dirty="0">
                <a:latin typeface="Arial" panose="020B0604020202020204" pitchFamily="34" charset="0"/>
              </a:rPr>
              <a:t> </a:t>
            </a:r>
            <a:r>
              <a:rPr lang="pt-BR" altLang="zh-CN" sz="2000" b="1" dirty="0" err="1">
                <a:latin typeface="Arial" panose="020B0604020202020204" pitchFamily="34" charset="0"/>
              </a:rPr>
              <a:t>h</a:t>
            </a:r>
            <a:r>
              <a:rPr lang="pt-BR" altLang="zh-CN" sz="2000" b="1" dirty="0">
                <a:latin typeface="Arial" panose="020B0604020202020204" pitchFamily="34" charset="0"/>
              </a:rPr>
              <a:t> = log </a:t>
            </a:r>
            <a:r>
              <a:rPr lang="pt-BR" altLang="zh-CN" sz="2000" b="1" dirty="0" err="1">
                <a:latin typeface="Arial" panose="020B0604020202020204" pitchFamily="34" charset="0"/>
              </a:rPr>
              <a:t>n</a:t>
            </a:r>
            <a:r>
              <a:rPr lang="pt-BR" altLang="zh-CN" sz="2000" b="1" dirty="0">
                <a:latin typeface="Arial" panose="020B0604020202020204" pitchFamily="34" charset="0"/>
              </a:rPr>
              <a:t> </a:t>
            </a:r>
            <a:r>
              <a:rPr lang="pt-BR" altLang="zh-CN" sz="2000" b="1" dirty="0" err="1">
                <a:latin typeface="Arial" panose="020B0604020202020204" pitchFamily="34" charset="0"/>
              </a:rPr>
              <a:t>to</a:t>
            </a:r>
            <a:r>
              <a:rPr lang="pt-BR" altLang="zh-CN" sz="2000" b="1" dirty="0">
                <a:latin typeface="Arial" panose="020B0604020202020204" pitchFamily="34" charset="0"/>
              </a:rPr>
              <a:t> 0</a:t>
            </a:r>
          </a:p>
          <a:p>
            <a:pPr eaLnBrk="1" hangingPunct="1"/>
            <a:r>
              <a:rPr lang="pt-BR" altLang="zh-CN" sz="2000" b="1" dirty="0">
                <a:latin typeface="Arial" panose="020B0604020202020204" pitchFamily="34" charset="0"/>
              </a:rPr>
              <a:t>  </a:t>
            </a:r>
            <a:r>
              <a:rPr lang="pt-BR" altLang="zh-CN" sz="2000" b="1" dirty="0">
                <a:solidFill>
                  <a:srgbClr val="0000FF"/>
                </a:solidFill>
                <a:latin typeface="Arial" panose="020B0604020202020204" pitchFamily="34" charset="0"/>
              </a:rPr>
              <a:t>for</a:t>
            </a:r>
            <a:r>
              <a:rPr lang="pt-BR" altLang="zh-CN" sz="2000" b="1" dirty="0">
                <a:latin typeface="Arial" panose="020B0604020202020204" pitchFamily="34" charset="0"/>
              </a:rPr>
              <a:t> </a:t>
            </a:r>
            <a:r>
              <a:rPr lang="pt-BR" altLang="zh-CN" sz="2000" b="1" dirty="0" err="1">
                <a:latin typeface="Arial" panose="020B0604020202020204" pitchFamily="34" charset="0"/>
              </a:rPr>
              <a:t>i</a:t>
            </a:r>
            <a:r>
              <a:rPr lang="pt-BR" altLang="zh-CN" sz="2000" b="1" dirty="0">
                <a:latin typeface="Arial" panose="020B0604020202020204" pitchFamily="34" charset="0"/>
              </a:rPr>
              <a:t> </a:t>
            </a:r>
            <a:r>
              <a:rPr lang="pt-BR" altLang="zh-CN" sz="2000" b="1" dirty="0" err="1">
                <a:latin typeface="Arial" panose="020B0604020202020204" pitchFamily="34" charset="0"/>
              </a:rPr>
              <a:t>even</a:t>
            </a:r>
            <a:r>
              <a:rPr lang="pt-BR" altLang="zh-CN" sz="2000" b="1" dirty="0">
                <a:latin typeface="Arial" panose="020B0604020202020204" pitchFamily="34" charset="0"/>
              </a:rPr>
              <a:t>, 1 </a:t>
            </a:r>
            <a:r>
              <a:rPr lang="en-US" altLang="zh-CN" sz="2000" b="1" dirty="0">
                <a:sym typeface="Symbol" pitchFamily="2" charset="2"/>
              </a:rPr>
              <a:t></a:t>
            </a:r>
            <a:r>
              <a:rPr lang="pt-BR" altLang="zh-CN" sz="2000" b="1" dirty="0">
                <a:latin typeface="Arial" panose="020B0604020202020204" pitchFamily="34" charset="0"/>
              </a:rPr>
              <a:t> </a:t>
            </a:r>
            <a:r>
              <a:rPr lang="pt-BR" altLang="zh-CN" sz="2000" b="1" dirty="0" err="1">
                <a:latin typeface="Arial" panose="020B0604020202020204" pitchFamily="34" charset="0"/>
              </a:rPr>
              <a:t>i</a:t>
            </a:r>
            <a:r>
              <a:rPr lang="pt-BR" altLang="zh-CN" sz="2000" b="1" dirty="0">
                <a:latin typeface="Arial" panose="020B0604020202020204" pitchFamily="34" charset="0"/>
              </a:rPr>
              <a:t> </a:t>
            </a:r>
            <a:r>
              <a:rPr lang="en-US" altLang="zh-CN" sz="2000" b="1" dirty="0">
                <a:sym typeface="Symbol" pitchFamily="2" charset="2"/>
              </a:rPr>
              <a:t></a:t>
            </a:r>
            <a:r>
              <a:rPr lang="pt-BR" altLang="zh-CN" sz="2000" b="1" dirty="0">
                <a:latin typeface="Arial" panose="020B0604020202020204" pitchFamily="34" charset="0"/>
              </a:rPr>
              <a:t> </a:t>
            </a:r>
            <a:r>
              <a:rPr lang="pt-BR" altLang="zh-CN" sz="2000" b="1" dirty="0" err="1">
                <a:latin typeface="Arial" panose="020B0604020202020204" pitchFamily="34" charset="0"/>
              </a:rPr>
              <a:t>n</a:t>
            </a:r>
            <a:r>
              <a:rPr lang="pt-BR" altLang="zh-CN" sz="2000" b="1" dirty="0">
                <a:latin typeface="Arial" panose="020B0604020202020204" pitchFamily="34" charset="0"/>
              </a:rPr>
              <a:t>/2</a:t>
            </a:r>
            <a:r>
              <a:rPr lang="pt-BR" altLang="zh-CN" sz="2000" b="1" baseline="30000" dirty="0">
                <a:latin typeface="Arial" panose="020B0604020202020204" pitchFamily="34" charset="0"/>
              </a:rPr>
              <a:t>h</a:t>
            </a:r>
            <a:r>
              <a:rPr lang="pt-BR" altLang="zh-CN" sz="2000" b="1" dirty="0">
                <a:latin typeface="Arial" panose="020B0604020202020204" pitchFamily="34" charset="0"/>
              </a:rPr>
              <a:t> </a:t>
            </a:r>
            <a:r>
              <a:rPr lang="pt-BR" altLang="zh-CN" sz="2000" b="1" dirty="0">
                <a:solidFill>
                  <a:srgbClr val="0000FF"/>
                </a:solidFill>
                <a:latin typeface="Arial" panose="020B0604020202020204" pitchFamily="34" charset="0"/>
              </a:rPr>
              <a:t>pardo</a:t>
            </a:r>
          </a:p>
          <a:p>
            <a:pPr eaLnBrk="1" hangingPunct="1"/>
            <a:r>
              <a:rPr lang="pt-BR" altLang="zh-CN" sz="2000" b="1" dirty="0">
                <a:latin typeface="Arial" panose="020B0604020202020204" pitchFamily="34" charset="0"/>
              </a:rPr>
              <a:t>    C(</a:t>
            </a:r>
            <a:r>
              <a:rPr lang="pt-BR" altLang="zh-CN" sz="2000" b="1" dirty="0" err="1">
                <a:latin typeface="Arial" panose="020B0604020202020204" pitchFamily="34" charset="0"/>
              </a:rPr>
              <a:t>h</a:t>
            </a:r>
            <a:r>
              <a:rPr lang="pt-BR" altLang="zh-CN" sz="2000" b="1" dirty="0">
                <a:latin typeface="Arial" panose="020B0604020202020204" pitchFamily="34" charset="0"/>
              </a:rPr>
              <a:t>, </a:t>
            </a:r>
            <a:r>
              <a:rPr lang="pt-BR" altLang="zh-CN" sz="2000" b="1" dirty="0" err="1">
                <a:latin typeface="Arial" panose="020B0604020202020204" pitchFamily="34" charset="0"/>
              </a:rPr>
              <a:t>i</a:t>
            </a:r>
            <a:r>
              <a:rPr lang="pt-BR" altLang="zh-CN" sz="2000" b="1" dirty="0">
                <a:latin typeface="Arial" panose="020B0604020202020204" pitchFamily="34" charset="0"/>
              </a:rPr>
              <a:t>) := C(</a:t>
            </a:r>
            <a:r>
              <a:rPr lang="pt-BR" altLang="zh-CN" sz="2000" b="1" dirty="0" err="1">
                <a:latin typeface="Arial" panose="020B0604020202020204" pitchFamily="34" charset="0"/>
              </a:rPr>
              <a:t>h</a:t>
            </a:r>
            <a:r>
              <a:rPr lang="pt-BR" altLang="zh-CN" sz="2000" b="1" dirty="0">
                <a:latin typeface="Arial" panose="020B0604020202020204" pitchFamily="34" charset="0"/>
              </a:rPr>
              <a:t> + 1, </a:t>
            </a:r>
            <a:r>
              <a:rPr lang="pt-BR" altLang="zh-CN" sz="2000" b="1" dirty="0" err="1">
                <a:latin typeface="Arial" panose="020B0604020202020204" pitchFamily="34" charset="0"/>
              </a:rPr>
              <a:t>i</a:t>
            </a:r>
            <a:r>
              <a:rPr lang="pt-BR" altLang="zh-CN" sz="2000" b="1" dirty="0">
                <a:latin typeface="Arial" panose="020B0604020202020204" pitchFamily="34" charset="0"/>
              </a:rPr>
              <a:t>/2)</a:t>
            </a:r>
          </a:p>
          <a:p>
            <a:pPr eaLnBrk="1" hangingPunct="1"/>
            <a:r>
              <a:rPr lang="pt-BR" altLang="zh-CN" sz="2000" b="1" dirty="0">
                <a:latin typeface="Arial" panose="020B0604020202020204" pitchFamily="34" charset="0"/>
              </a:rPr>
              <a:t>  </a:t>
            </a:r>
            <a:r>
              <a:rPr lang="pt-BR" altLang="zh-CN" sz="2000" b="1" dirty="0">
                <a:solidFill>
                  <a:srgbClr val="0000FF"/>
                </a:solidFill>
                <a:latin typeface="Arial" panose="020B0604020202020204" pitchFamily="34" charset="0"/>
              </a:rPr>
              <a:t>for</a:t>
            </a:r>
            <a:r>
              <a:rPr lang="pt-BR" altLang="zh-CN" sz="2000" b="1" dirty="0">
                <a:latin typeface="Arial" panose="020B0604020202020204" pitchFamily="34" charset="0"/>
              </a:rPr>
              <a:t> </a:t>
            </a:r>
            <a:r>
              <a:rPr lang="pt-BR" altLang="zh-CN" sz="2000" b="1" dirty="0" err="1">
                <a:latin typeface="Arial" panose="020B0604020202020204" pitchFamily="34" charset="0"/>
              </a:rPr>
              <a:t>i</a:t>
            </a:r>
            <a:r>
              <a:rPr lang="pt-BR" altLang="zh-CN" sz="2000" b="1" dirty="0">
                <a:latin typeface="Arial" panose="020B0604020202020204" pitchFamily="34" charset="0"/>
              </a:rPr>
              <a:t> = 1 </a:t>
            </a:r>
            <a:r>
              <a:rPr lang="pt-BR" altLang="zh-CN" sz="2000" b="1" dirty="0">
                <a:solidFill>
                  <a:srgbClr val="0000FF"/>
                </a:solidFill>
                <a:latin typeface="Arial" panose="020B0604020202020204" pitchFamily="34" charset="0"/>
              </a:rPr>
              <a:t>pardo</a:t>
            </a:r>
          </a:p>
          <a:p>
            <a:pPr eaLnBrk="1" hangingPunct="1"/>
            <a:r>
              <a:rPr lang="pt-BR" altLang="zh-CN" sz="2000" b="1" dirty="0">
                <a:latin typeface="Arial" panose="020B0604020202020204" pitchFamily="34" charset="0"/>
              </a:rPr>
              <a:t>    C(</a:t>
            </a:r>
            <a:r>
              <a:rPr lang="pt-BR" altLang="zh-CN" sz="2000" b="1" dirty="0" err="1">
                <a:latin typeface="Arial" panose="020B0604020202020204" pitchFamily="34" charset="0"/>
              </a:rPr>
              <a:t>h</a:t>
            </a:r>
            <a:r>
              <a:rPr lang="pt-BR" altLang="zh-CN" sz="2000" b="1" dirty="0">
                <a:latin typeface="Arial" panose="020B0604020202020204" pitchFamily="34" charset="0"/>
              </a:rPr>
              <a:t>, 1) := </a:t>
            </a:r>
            <a:r>
              <a:rPr lang="pt-BR" altLang="zh-CN" sz="2000" b="1" dirty="0" err="1">
                <a:latin typeface="Arial" panose="020B0604020202020204" pitchFamily="34" charset="0"/>
              </a:rPr>
              <a:t>B</a:t>
            </a:r>
            <a:r>
              <a:rPr lang="pt-BR" altLang="zh-CN" sz="2000" b="1" dirty="0">
                <a:latin typeface="Arial" panose="020B0604020202020204" pitchFamily="34" charset="0"/>
              </a:rPr>
              <a:t>(</a:t>
            </a:r>
            <a:r>
              <a:rPr lang="pt-BR" altLang="zh-CN" sz="2000" b="1" dirty="0" err="1">
                <a:latin typeface="Arial" panose="020B0604020202020204" pitchFamily="34" charset="0"/>
              </a:rPr>
              <a:t>h</a:t>
            </a:r>
            <a:r>
              <a:rPr lang="pt-BR" altLang="zh-CN" sz="2000" b="1" dirty="0">
                <a:latin typeface="Arial" panose="020B0604020202020204" pitchFamily="34" charset="0"/>
              </a:rPr>
              <a:t>, 1)</a:t>
            </a:r>
          </a:p>
          <a:p>
            <a:pPr eaLnBrk="1" hangingPunct="1"/>
            <a:r>
              <a:rPr lang="pt-BR" altLang="zh-CN" sz="2000" b="1" dirty="0">
                <a:latin typeface="Arial" panose="020B0604020202020204" pitchFamily="34" charset="0"/>
              </a:rPr>
              <a:t>  </a:t>
            </a:r>
            <a:r>
              <a:rPr lang="pt-BR" altLang="zh-CN" sz="2000" b="1" dirty="0">
                <a:solidFill>
                  <a:srgbClr val="0000FF"/>
                </a:solidFill>
                <a:latin typeface="Arial" panose="020B0604020202020204" pitchFamily="34" charset="0"/>
              </a:rPr>
              <a:t>for</a:t>
            </a:r>
            <a:r>
              <a:rPr lang="pt-BR" altLang="zh-CN" sz="2000" b="1" dirty="0">
                <a:latin typeface="Arial" panose="020B0604020202020204" pitchFamily="34" charset="0"/>
              </a:rPr>
              <a:t> </a:t>
            </a:r>
            <a:r>
              <a:rPr lang="pt-BR" altLang="zh-CN" sz="2000" b="1" dirty="0" err="1">
                <a:latin typeface="Arial" panose="020B0604020202020204" pitchFamily="34" charset="0"/>
              </a:rPr>
              <a:t>i</a:t>
            </a:r>
            <a:r>
              <a:rPr lang="pt-BR" altLang="zh-CN" sz="2000" b="1" dirty="0">
                <a:latin typeface="Arial" panose="020B0604020202020204" pitchFamily="34" charset="0"/>
              </a:rPr>
              <a:t> </a:t>
            </a:r>
            <a:r>
              <a:rPr lang="pt-BR" altLang="zh-CN" sz="2000" b="1" dirty="0" err="1">
                <a:latin typeface="Arial" panose="020B0604020202020204" pitchFamily="34" charset="0"/>
              </a:rPr>
              <a:t>odd</a:t>
            </a:r>
            <a:r>
              <a:rPr lang="pt-BR" altLang="zh-CN" sz="2000" b="1" dirty="0">
                <a:latin typeface="Arial" panose="020B0604020202020204" pitchFamily="34" charset="0"/>
              </a:rPr>
              <a:t>, 3 </a:t>
            </a:r>
            <a:r>
              <a:rPr lang="en-US" altLang="zh-CN" sz="2000" b="1" dirty="0">
                <a:sym typeface="Symbol" pitchFamily="2" charset="2"/>
              </a:rPr>
              <a:t></a:t>
            </a:r>
            <a:r>
              <a:rPr lang="pt-BR" altLang="zh-CN" sz="2000" b="1" dirty="0">
                <a:latin typeface="Arial" panose="020B0604020202020204" pitchFamily="34" charset="0"/>
              </a:rPr>
              <a:t> </a:t>
            </a:r>
            <a:r>
              <a:rPr lang="pt-BR" altLang="zh-CN" sz="2000" b="1" dirty="0" err="1">
                <a:latin typeface="Arial" panose="020B0604020202020204" pitchFamily="34" charset="0"/>
              </a:rPr>
              <a:t>i</a:t>
            </a:r>
            <a:r>
              <a:rPr lang="pt-BR" altLang="zh-CN" sz="2000" b="1" dirty="0">
                <a:latin typeface="Arial" panose="020B0604020202020204" pitchFamily="34" charset="0"/>
              </a:rPr>
              <a:t> </a:t>
            </a:r>
            <a:r>
              <a:rPr lang="en-US" altLang="zh-CN" sz="2000" b="1" dirty="0">
                <a:sym typeface="Symbol" pitchFamily="2" charset="2"/>
              </a:rPr>
              <a:t></a:t>
            </a:r>
            <a:r>
              <a:rPr lang="pt-BR" altLang="zh-CN" sz="2000" b="1" dirty="0">
                <a:latin typeface="Arial" panose="020B0604020202020204" pitchFamily="34" charset="0"/>
              </a:rPr>
              <a:t> </a:t>
            </a:r>
            <a:r>
              <a:rPr lang="pt-BR" altLang="zh-CN" sz="2000" b="1" dirty="0" err="1">
                <a:latin typeface="Arial" panose="020B0604020202020204" pitchFamily="34" charset="0"/>
              </a:rPr>
              <a:t>n</a:t>
            </a:r>
            <a:r>
              <a:rPr lang="pt-BR" altLang="zh-CN" sz="2000" b="1" dirty="0">
                <a:latin typeface="Arial" panose="020B0604020202020204" pitchFamily="34" charset="0"/>
              </a:rPr>
              <a:t>/2</a:t>
            </a:r>
            <a:r>
              <a:rPr lang="pt-BR" altLang="zh-CN" sz="2000" b="1" baseline="30000" dirty="0">
                <a:latin typeface="Arial" panose="020B0604020202020204" pitchFamily="34" charset="0"/>
              </a:rPr>
              <a:t>h</a:t>
            </a:r>
            <a:r>
              <a:rPr lang="pt-BR" altLang="zh-CN" sz="2000" b="1" dirty="0">
                <a:latin typeface="Arial" panose="020B0604020202020204" pitchFamily="34" charset="0"/>
              </a:rPr>
              <a:t> </a:t>
            </a:r>
            <a:r>
              <a:rPr lang="pt-BR" altLang="zh-CN" sz="2000" b="1" dirty="0">
                <a:solidFill>
                  <a:srgbClr val="0000FF"/>
                </a:solidFill>
                <a:latin typeface="Arial" panose="020B0604020202020204" pitchFamily="34" charset="0"/>
              </a:rPr>
              <a:t>pardo</a:t>
            </a:r>
          </a:p>
          <a:p>
            <a:pPr eaLnBrk="1" hangingPunct="1"/>
            <a:r>
              <a:rPr lang="pt-BR" altLang="zh-CN" sz="2000" b="1" dirty="0">
                <a:latin typeface="Arial" panose="020B0604020202020204" pitchFamily="34" charset="0"/>
              </a:rPr>
              <a:t>    C(</a:t>
            </a:r>
            <a:r>
              <a:rPr lang="pt-BR" altLang="zh-CN" sz="2000" b="1" dirty="0" err="1">
                <a:latin typeface="Arial" panose="020B0604020202020204" pitchFamily="34" charset="0"/>
              </a:rPr>
              <a:t>h</a:t>
            </a:r>
            <a:r>
              <a:rPr lang="pt-BR" altLang="zh-CN" sz="2000" b="1" dirty="0">
                <a:latin typeface="Arial" panose="020B0604020202020204" pitchFamily="34" charset="0"/>
              </a:rPr>
              <a:t>, </a:t>
            </a:r>
            <a:r>
              <a:rPr lang="pt-BR" altLang="zh-CN" sz="2000" b="1" dirty="0" err="1">
                <a:latin typeface="Arial" panose="020B0604020202020204" pitchFamily="34" charset="0"/>
              </a:rPr>
              <a:t>i</a:t>
            </a:r>
            <a:r>
              <a:rPr lang="pt-BR" altLang="zh-CN" sz="2000" b="1" dirty="0">
                <a:latin typeface="Arial" panose="020B0604020202020204" pitchFamily="34" charset="0"/>
              </a:rPr>
              <a:t>) := C(</a:t>
            </a:r>
            <a:r>
              <a:rPr lang="pt-BR" altLang="zh-CN" sz="2000" b="1" dirty="0" err="1">
                <a:latin typeface="Arial" panose="020B0604020202020204" pitchFamily="34" charset="0"/>
              </a:rPr>
              <a:t>h</a:t>
            </a:r>
            <a:r>
              <a:rPr lang="pt-BR" altLang="zh-CN" sz="2000" b="1" dirty="0">
                <a:latin typeface="Arial" panose="020B0604020202020204" pitchFamily="34" charset="0"/>
              </a:rPr>
              <a:t> + 1, (</a:t>
            </a:r>
            <a:r>
              <a:rPr lang="pt-BR" altLang="zh-CN" sz="2000" b="1" dirty="0" err="1">
                <a:latin typeface="Arial" panose="020B0604020202020204" pitchFamily="34" charset="0"/>
              </a:rPr>
              <a:t>i</a:t>
            </a:r>
            <a:r>
              <a:rPr lang="pt-BR" altLang="zh-CN" sz="2000" b="1" dirty="0">
                <a:latin typeface="Arial" panose="020B0604020202020204" pitchFamily="34" charset="0"/>
              </a:rPr>
              <a:t> - 1)/2) + </a:t>
            </a:r>
            <a:r>
              <a:rPr lang="pt-BR" altLang="zh-CN" sz="2000" b="1" dirty="0" err="1">
                <a:latin typeface="Arial" panose="020B0604020202020204" pitchFamily="34" charset="0"/>
              </a:rPr>
              <a:t>B</a:t>
            </a:r>
            <a:r>
              <a:rPr lang="pt-BR" altLang="zh-CN" sz="2000" b="1" dirty="0">
                <a:latin typeface="Arial" panose="020B0604020202020204" pitchFamily="34" charset="0"/>
              </a:rPr>
              <a:t>(</a:t>
            </a:r>
            <a:r>
              <a:rPr lang="pt-BR" altLang="zh-CN" sz="2000" b="1" dirty="0" err="1">
                <a:latin typeface="Arial" panose="020B0604020202020204" pitchFamily="34" charset="0"/>
              </a:rPr>
              <a:t>h</a:t>
            </a:r>
            <a:r>
              <a:rPr lang="pt-BR" altLang="zh-CN" sz="2000" b="1" dirty="0">
                <a:latin typeface="Arial" panose="020B0604020202020204" pitchFamily="34" charset="0"/>
              </a:rPr>
              <a:t>, </a:t>
            </a:r>
            <a:r>
              <a:rPr lang="pt-BR" altLang="zh-CN" sz="2000" b="1" dirty="0" err="1">
                <a:latin typeface="Arial" panose="020B0604020202020204" pitchFamily="34" charset="0"/>
              </a:rPr>
              <a:t>i</a:t>
            </a:r>
            <a:r>
              <a:rPr lang="pt-BR" altLang="zh-CN" sz="2000" b="1" dirty="0">
                <a:latin typeface="Arial" panose="020B0604020202020204" pitchFamily="34" charset="0"/>
              </a:rPr>
              <a:t>)</a:t>
            </a:r>
          </a:p>
          <a:p>
            <a:pPr eaLnBrk="1" hangingPunct="1"/>
            <a:r>
              <a:rPr lang="pt-BR" altLang="zh-CN" sz="2000" b="1" dirty="0">
                <a:solidFill>
                  <a:srgbClr val="0000FF"/>
                </a:solidFill>
                <a:latin typeface="Arial" panose="020B0604020202020204" pitchFamily="34" charset="0"/>
              </a:rPr>
              <a:t>for</a:t>
            </a:r>
            <a:r>
              <a:rPr lang="pt-BR" altLang="zh-CN" sz="2000" b="1" dirty="0">
                <a:latin typeface="Arial" panose="020B0604020202020204" pitchFamily="34" charset="0"/>
              </a:rPr>
              <a:t> </a:t>
            </a:r>
            <a:r>
              <a:rPr lang="en-US" altLang="zh-CN" sz="2000" b="1" dirty="0" err="1">
                <a:latin typeface="Arial" panose="020B0604020202020204" pitchFamily="34" charset="0"/>
              </a:rPr>
              <a:t>i</a:t>
            </a:r>
            <a:r>
              <a:rPr lang="pt-BR" altLang="zh-CN" sz="2000" b="1" dirty="0">
                <a:latin typeface="Arial" panose="020B0604020202020204" pitchFamily="34" charset="0"/>
              </a:rPr>
              <a:t>, 1 </a:t>
            </a:r>
            <a:r>
              <a:rPr lang="en-US" altLang="zh-CN" sz="2000" b="1" dirty="0">
                <a:sym typeface="Symbol" pitchFamily="2" charset="2"/>
              </a:rPr>
              <a:t></a:t>
            </a:r>
            <a:r>
              <a:rPr lang="pt-BR" altLang="zh-CN" sz="2000" b="1" dirty="0">
                <a:latin typeface="Arial" panose="020B0604020202020204" pitchFamily="34" charset="0"/>
              </a:rPr>
              <a:t> </a:t>
            </a:r>
            <a:r>
              <a:rPr lang="pt-BR" altLang="zh-CN" sz="2000" b="1" dirty="0" err="1">
                <a:latin typeface="Arial" panose="020B0604020202020204" pitchFamily="34" charset="0"/>
              </a:rPr>
              <a:t>i</a:t>
            </a:r>
            <a:r>
              <a:rPr lang="pt-BR" altLang="zh-CN" sz="2000" b="1" dirty="0">
                <a:latin typeface="Arial" panose="020B0604020202020204" pitchFamily="34" charset="0"/>
              </a:rPr>
              <a:t> </a:t>
            </a:r>
            <a:r>
              <a:rPr lang="en-US" altLang="zh-CN" sz="2000" b="1" dirty="0">
                <a:sym typeface="Symbol" pitchFamily="2" charset="2"/>
              </a:rPr>
              <a:t></a:t>
            </a:r>
            <a:r>
              <a:rPr lang="pt-BR" altLang="zh-CN" sz="2000" b="1" dirty="0">
                <a:latin typeface="Arial" panose="020B0604020202020204" pitchFamily="34" charset="0"/>
              </a:rPr>
              <a:t> </a:t>
            </a:r>
            <a:r>
              <a:rPr lang="pt-BR" altLang="zh-CN" sz="2000" b="1" dirty="0" err="1">
                <a:latin typeface="Arial" panose="020B0604020202020204" pitchFamily="34" charset="0"/>
              </a:rPr>
              <a:t>n</a:t>
            </a:r>
            <a:r>
              <a:rPr lang="pt-BR" altLang="zh-CN" sz="2000" b="1" dirty="0">
                <a:latin typeface="Arial" panose="020B0604020202020204" pitchFamily="34" charset="0"/>
              </a:rPr>
              <a:t> </a:t>
            </a:r>
            <a:r>
              <a:rPr lang="pt-BR" altLang="zh-CN" sz="2000" b="1" dirty="0">
                <a:solidFill>
                  <a:srgbClr val="0000FF"/>
                </a:solidFill>
                <a:latin typeface="Arial" panose="020B0604020202020204" pitchFamily="34" charset="0"/>
              </a:rPr>
              <a:t>pardo</a:t>
            </a:r>
          </a:p>
          <a:p>
            <a:pPr eaLnBrk="1" hangingPunct="1"/>
            <a:r>
              <a:rPr lang="pt-BR" altLang="zh-CN" sz="2000" b="1" dirty="0">
                <a:latin typeface="Arial" panose="020B0604020202020204" pitchFamily="34" charset="0"/>
              </a:rPr>
              <a:t>  Output C(0, </a:t>
            </a:r>
            <a:r>
              <a:rPr lang="pt-BR" altLang="zh-CN" sz="2000" b="1" dirty="0" err="1">
                <a:latin typeface="Arial" panose="020B0604020202020204" pitchFamily="34" charset="0"/>
              </a:rPr>
              <a:t>i</a:t>
            </a:r>
            <a:r>
              <a:rPr lang="pt-BR" altLang="zh-CN" sz="2000" b="1" dirty="0">
                <a:latin typeface="Arial" panose="020B0604020202020204" pitchFamily="34" charset="0"/>
              </a:rPr>
              <a:t>)</a:t>
            </a:r>
          </a:p>
          <a:p>
            <a:pPr eaLnBrk="1" hangingPunct="1"/>
            <a:endParaRPr lang="pt-BR" altLang="zh-CN" sz="1400" b="1" dirty="0">
              <a:latin typeface="Arial" panose="020B0604020202020204" pitchFamily="34" charset="0"/>
            </a:endParaRPr>
          </a:p>
        </p:txBody>
      </p:sp>
      <p:sp>
        <p:nvSpPr>
          <p:cNvPr id="172044" name="Rectangle 12">
            <a:extLst>
              <a:ext uri="{FF2B5EF4-FFF2-40B4-BE49-F238E27FC236}">
                <a16:creationId xmlns:a16="http://schemas.microsoft.com/office/drawing/2014/main" id="{1C1F2143-60F2-9A23-3F23-0B8A2C9FA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988" y="1268413"/>
            <a:ext cx="4537075" cy="9366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2045" name="Rectangle 13">
            <a:extLst>
              <a:ext uri="{FF2B5EF4-FFF2-40B4-BE49-F238E27FC236}">
                <a16:creationId xmlns:a16="http://schemas.microsoft.com/office/drawing/2014/main" id="{6E3692A3-471F-4A11-00D8-B9988DE9EF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988" y="2205038"/>
            <a:ext cx="4537075" cy="20875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2046" name="Rectangle 14">
            <a:extLst>
              <a:ext uri="{FF2B5EF4-FFF2-40B4-BE49-F238E27FC236}">
                <a16:creationId xmlns:a16="http://schemas.microsoft.com/office/drawing/2014/main" id="{721BE13B-3E34-450B-E20B-65F003C6DD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988" y="4291013"/>
            <a:ext cx="4537075" cy="6492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dirty="0"/>
          </a:p>
        </p:txBody>
      </p:sp>
      <p:sp>
        <p:nvSpPr>
          <p:cNvPr id="172047" name="Rectangle 15">
            <a:extLst>
              <a:ext uri="{FF2B5EF4-FFF2-40B4-BE49-F238E27FC236}">
                <a16:creationId xmlns:a16="http://schemas.microsoft.com/office/drawing/2014/main" id="{480C5EED-9126-AD0B-AE5F-9167CE197D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3713" y="4941888"/>
            <a:ext cx="1223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/>
              <a:t>   D = </a:t>
            </a:r>
          </a:p>
        </p:txBody>
      </p:sp>
      <p:sp>
        <p:nvSpPr>
          <p:cNvPr id="172048" name="Rectangle 16">
            <a:extLst>
              <a:ext uri="{FF2B5EF4-FFF2-40B4-BE49-F238E27FC236}">
                <a16:creationId xmlns:a16="http://schemas.microsoft.com/office/drawing/2014/main" id="{3D9375E8-6359-80A7-D349-7AF9BFFA80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4941888"/>
            <a:ext cx="16557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/>
              <a:t>O( log</a:t>
            </a:r>
            <a:r>
              <a:rPr lang="en-US" altLang="zh-CN" b="1" i="1" dirty="0"/>
              <a:t> n </a:t>
            </a:r>
            <a:r>
              <a:rPr lang="en-US" altLang="zh-CN" b="1" dirty="0"/>
              <a:t>)</a:t>
            </a:r>
          </a:p>
        </p:txBody>
      </p:sp>
      <p:sp>
        <p:nvSpPr>
          <p:cNvPr id="172049" name="Rectangle 17">
            <a:extLst>
              <a:ext uri="{FF2B5EF4-FFF2-40B4-BE49-F238E27FC236}">
                <a16:creationId xmlns:a16="http://schemas.microsoft.com/office/drawing/2014/main" id="{D8D25992-6306-1B73-6A61-E085F978E2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7538" y="4941888"/>
            <a:ext cx="1223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i="1" dirty="0"/>
              <a:t>   W </a:t>
            </a:r>
            <a:r>
              <a:rPr lang="en-US" altLang="zh-CN" b="1" dirty="0"/>
              <a:t> =</a:t>
            </a:r>
          </a:p>
        </p:txBody>
      </p:sp>
      <p:sp>
        <p:nvSpPr>
          <p:cNvPr id="172050" name="Text Box 18">
            <a:extLst>
              <a:ext uri="{FF2B5EF4-FFF2-40B4-BE49-F238E27FC236}">
                <a16:creationId xmlns:a16="http://schemas.microsoft.com/office/drawing/2014/main" id="{19ED3D38-4B5D-6EC9-43C7-9349FDC38B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4013" y="4943475"/>
            <a:ext cx="10810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O( </a:t>
            </a:r>
            <a:r>
              <a:rPr lang="en-US" altLang="zh-CN" b="1" i="1" dirty="0"/>
              <a:t>n</a:t>
            </a:r>
            <a:r>
              <a:rPr lang="en-US" altLang="zh-CN" b="1" dirty="0"/>
              <a:t> )</a:t>
            </a:r>
          </a:p>
        </p:txBody>
      </p:sp>
      <p:sp>
        <p:nvSpPr>
          <p:cNvPr id="172051" name="Rectangle 19">
            <a:extLst>
              <a:ext uri="{FF2B5EF4-FFF2-40B4-BE49-F238E27FC236}">
                <a16:creationId xmlns:a16="http://schemas.microsoft.com/office/drawing/2014/main" id="{D493E77C-9E50-B35F-521C-12A27B83D7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5467350"/>
            <a:ext cx="71072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ym typeface="Wingdings" pitchFamily="2" charset="2"/>
              </a:rPr>
              <a:t> </a:t>
            </a:r>
            <a:r>
              <a:rPr lang="en-US" altLang="zh-CN" sz="2000" b="1" i="1"/>
              <a:t>The operations are charged to nodes of the </a:t>
            </a:r>
            <a:r>
              <a:rPr lang="en-US" altLang="zh-CN" sz="2000" b="1" i="1">
                <a:solidFill>
                  <a:srgbClr val="0000FF"/>
                </a:solidFill>
              </a:rPr>
              <a:t>balanced binary tree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2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1720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1720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1720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2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5" grpId="0" animBg="1"/>
      <p:bldP spid="172044" grpId="0" animBg="1"/>
      <p:bldP spid="172045" grpId="0" animBg="1"/>
      <p:bldP spid="172046" grpId="0" animBg="1"/>
      <p:bldP spid="172047" grpId="0"/>
      <p:bldP spid="172048" grpId="0"/>
      <p:bldP spid="172049" grpId="0"/>
      <p:bldP spid="172050" grpId="0"/>
      <p:bldP spid="1720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灯片编号占位符 3">
            <a:extLst>
              <a:ext uri="{FF2B5EF4-FFF2-40B4-BE49-F238E27FC236}">
                <a16:creationId xmlns:a16="http://schemas.microsoft.com/office/drawing/2014/main" id="{254B73BD-B489-6389-7924-457AE7609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40B3120-E8EF-2D4F-8483-0F711FB2D929}" type="slidenum">
              <a:rPr lang="en-US" altLang="zh-CN" sz="1400"/>
              <a:pPr eaLnBrk="1" hangingPunct="1"/>
              <a:t>14</a:t>
            </a:fld>
            <a:endParaRPr lang="en-US" altLang="zh-CN" sz="1400"/>
          </a:p>
        </p:txBody>
      </p:sp>
      <p:sp>
        <p:nvSpPr>
          <p:cNvPr id="21507" name="Text Box 2">
            <a:extLst>
              <a:ext uri="{FF2B5EF4-FFF2-40B4-BE49-F238E27FC236}">
                <a16:creationId xmlns:a16="http://schemas.microsoft.com/office/drawing/2014/main" id="{647CBADF-0941-EFB5-9FD0-76C9FA65F3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476250"/>
            <a:ext cx="82804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4163" indent="-284163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宋体" panose="02010600030101010101" pitchFamily="2" charset="-122"/>
              </a:rPr>
              <a:t>〖</a:t>
            </a:r>
            <a:r>
              <a:rPr lang="en-US" altLang="zh-CN" b="1">
                <a:latin typeface="Arial" panose="020B0604020202020204" pitchFamily="34" charset="0"/>
              </a:rPr>
              <a:t>Example</a:t>
            </a:r>
            <a:r>
              <a:rPr lang="en-US" altLang="zh-CN" b="1">
                <a:latin typeface="宋体" panose="02010600030101010101" pitchFamily="2" charset="-122"/>
              </a:rPr>
              <a:t>〗 </a:t>
            </a:r>
            <a:r>
              <a:rPr lang="en-US" altLang="zh-CN" b="1"/>
              <a:t>Merging – merge two </a:t>
            </a:r>
            <a:r>
              <a:rPr lang="en-US" altLang="zh-CN" b="1" i="1">
                <a:solidFill>
                  <a:srgbClr val="0000FF"/>
                </a:solidFill>
              </a:rPr>
              <a:t>non-decreasing</a:t>
            </a:r>
            <a:r>
              <a:rPr lang="en-US" altLang="zh-CN" b="1"/>
              <a:t> arrays A(1), A(2), …, A(</a:t>
            </a:r>
            <a:r>
              <a:rPr lang="en-US" altLang="zh-CN" b="1" i="1"/>
              <a:t>n</a:t>
            </a:r>
            <a:r>
              <a:rPr lang="en-US" altLang="zh-CN" b="1"/>
              <a:t>) and B(1), B(2), …, B(</a:t>
            </a:r>
            <a:r>
              <a:rPr lang="en-US" altLang="zh-CN" b="1" i="1"/>
              <a:t>m</a:t>
            </a:r>
            <a:r>
              <a:rPr lang="en-US" altLang="zh-CN" b="1"/>
              <a:t>) into another </a:t>
            </a:r>
            <a:r>
              <a:rPr lang="en-US" altLang="zh-CN" b="1" i="1">
                <a:solidFill>
                  <a:srgbClr val="0000FF"/>
                </a:solidFill>
              </a:rPr>
              <a:t>non-decreasing</a:t>
            </a:r>
            <a:r>
              <a:rPr lang="en-US" altLang="zh-CN" b="1"/>
              <a:t> array C(1), C(2), …, C(</a:t>
            </a:r>
            <a:r>
              <a:rPr lang="en-US" altLang="zh-CN" b="1" i="1"/>
              <a:t>n</a:t>
            </a:r>
            <a:r>
              <a:rPr lang="en-US" altLang="zh-CN" b="1"/>
              <a:t>+</a:t>
            </a:r>
            <a:r>
              <a:rPr lang="en-US" altLang="zh-CN" b="1" i="1"/>
              <a:t>m</a:t>
            </a:r>
            <a:r>
              <a:rPr lang="en-US" altLang="zh-CN" b="1"/>
              <a:t>)</a:t>
            </a:r>
            <a:r>
              <a:rPr lang="en-US" altLang="zh-CN"/>
              <a:t> </a:t>
            </a:r>
          </a:p>
        </p:txBody>
      </p:sp>
      <p:sp>
        <p:nvSpPr>
          <p:cNvPr id="21508" name="Text Box 3">
            <a:extLst>
              <a:ext uri="{FF2B5EF4-FFF2-40B4-BE49-F238E27FC236}">
                <a16:creationId xmlns:a16="http://schemas.microsoft.com/office/drawing/2014/main" id="{744F8265-409B-3D65-9564-8D8E2ED056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2588" y="0"/>
            <a:ext cx="24050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1800" b="1">
                <a:solidFill>
                  <a:schemeClr val="hlink"/>
                </a:solidFill>
                <a:sym typeface="Webdings" pitchFamily="2" charset="2"/>
              </a:rPr>
              <a:t>Parallel Algorithms</a:t>
            </a:r>
          </a:p>
        </p:txBody>
      </p:sp>
      <p:sp>
        <p:nvSpPr>
          <p:cNvPr id="173064" name="Rectangle 8">
            <a:extLst>
              <a:ext uri="{FF2B5EF4-FFF2-40B4-BE49-F238E27FC236}">
                <a16:creationId xmlns:a16="http://schemas.microsoft.com/office/drawing/2014/main" id="{E1423C86-B82F-799B-8D3E-8240143A9C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588" y="1700213"/>
            <a:ext cx="4079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0000FF"/>
                </a:solidFill>
                <a:sym typeface="Webdings" pitchFamily="2" charset="2"/>
              </a:rPr>
              <a:t></a:t>
            </a:r>
            <a:r>
              <a:rPr lang="en-US" altLang="zh-CN" b="1">
                <a:sym typeface="Webdings" pitchFamily="2" charset="2"/>
              </a:rPr>
              <a:t> </a:t>
            </a:r>
            <a:r>
              <a:rPr lang="en-US" altLang="zh-CN" b="1"/>
              <a:t>Technique: </a:t>
            </a:r>
            <a:r>
              <a:rPr lang="en-US" altLang="zh-CN" b="1">
                <a:solidFill>
                  <a:srgbClr val="0000FF"/>
                </a:solidFill>
              </a:rPr>
              <a:t>Partitioning</a:t>
            </a:r>
          </a:p>
        </p:txBody>
      </p:sp>
      <p:sp>
        <p:nvSpPr>
          <p:cNvPr id="173142" name="Rectangle 86">
            <a:extLst>
              <a:ext uri="{FF2B5EF4-FFF2-40B4-BE49-F238E27FC236}">
                <a16:creationId xmlns:a16="http://schemas.microsoft.com/office/drawing/2014/main" id="{4C68DBB5-4C06-865E-CD93-2B20BCA54C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2276475"/>
            <a:ext cx="74168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914400" indent="-4572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1" eaLnBrk="1" hangingPunct="1"/>
            <a:r>
              <a:rPr lang="en-US" altLang="zh-CN" b="1"/>
              <a:t>To simplify, assume:</a:t>
            </a:r>
          </a:p>
          <a:p>
            <a:pPr lvl="1" eaLnBrk="1" hangingPunct="1">
              <a:buFontTx/>
              <a:buAutoNum type="arabicPeriod"/>
            </a:pPr>
            <a:r>
              <a:rPr lang="en-US" altLang="zh-CN" b="1"/>
              <a:t> the elements of A and B are pairwise distinct</a:t>
            </a:r>
          </a:p>
          <a:p>
            <a:pPr lvl="1" eaLnBrk="1" hangingPunct="1">
              <a:buFontTx/>
              <a:buAutoNum type="arabicPeriod"/>
            </a:pPr>
            <a:r>
              <a:rPr lang="en-US" altLang="zh-CN" b="1"/>
              <a:t> </a:t>
            </a:r>
            <a:r>
              <a:rPr lang="en-US" altLang="zh-CN" b="1" i="1"/>
              <a:t>n</a:t>
            </a:r>
            <a:r>
              <a:rPr lang="en-US" altLang="zh-CN" b="1"/>
              <a:t> = </a:t>
            </a:r>
            <a:r>
              <a:rPr lang="en-US" altLang="zh-CN" b="1" i="1"/>
              <a:t>m</a:t>
            </a:r>
          </a:p>
          <a:p>
            <a:pPr lvl="1" eaLnBrk="1" hangingPunct="1">
              <a:buFontTx/>
              <a:buAutoNum type="arabicPeriod"/>
            </a:pPr>
            <a:r>
              <a:rPr lang="en-US" altLang="zh-CN" b="1"/>
              <a:t> both log </a:t>
            </a:r>
            <a:r>
              <a:rPr lang="en-US" altLang="zh-CN" b="1" i="1"/>
              <a:t>n</a:t>
            </a:r>
            <a:r>
              <a:rPr lang="en-US" altLang="zh-CN" b="1"/>
              <a:t> and </a:t>
            </a:r>
            <a:r>
              <a:rPr lang="en-US" altLang="zh-CN" b="1" i="1"/>
              <a:t>n</a:t>
            </a:r>
            <a:r>
              <a:rPr lang="en-US" altLang="zh-CN" b="1"/>
              <a:t>/log </a:t>
            </a:r>
            <a:r>
              <a:rPr lang="en-US" altLang="zh-CN" b="1" i="1"/>
              <a:t>n</a:t>
            </a:r>
            <a:r>
              <a:rPr lang="en-US" altLang="zh-CN" b="1"/>
              <a:t> are integers</a:t>
            </a:r>
          </a:p>
        </p:txBody>
      </p:sp>
      <p:sp>
        <p:nvSpPr>
          <p:cNvPr id="173143" name="Rectangle 87">
            <a:extLst>
              <a:ext uri="{FF2B5EF4-FFF2-40B4-BE49-F238E27FC236}">
                <a16:creationId xmlns:a16="http://schemas.microsoft.com/office/drawing/2014/main" id="{FCAA5290-38BF-2CD5-8DA4-1C13161682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4005263"/>
            <a:ext cx="784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ym typeface="Wingdings" pitchFamily="2" charset="2"/>
              </a:rPr>
              <a:t> </a:t>
            </a:r>
            <a:r>
              <a:rPr lang="en-US" altLang="zh-CN" b="1"/>
              <a:t>Partitioning Paradigm</a:t>
            </a:r>
          </a:p>
        </p:txBody>
      </p:sp>
      <p:sp>
        <p:nvSpPr>
          <p:cNvPr id="173144" name="Rectangle 88">
            <a:extLst>
              <a:ext uri="{FF2B5EF4-FFF2-40B4-BE49-F238E27FC236}">
                <a16:creationId xmlns:a16="http://schemas.microsoft.com/office/drawing/2014/main" id="{D00BB1CE-D9AA-B86C-A37F-B831705C9F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988" y="4437063"/>
            <a:ext cx="74168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zh-CN" sz="2000" b="1" i="1">
                <a:solidFill>
                  <a:srgbClr val="0000FF"/>
                </a:solidFill>
              </a:rPr>
              <a:t> partitioning</a:t>
            </a:r>
            <a:r>
              <a:rPr lang="en-US" altLang="zh-CN" sz="2000" b="1">
                <a:solidFill>
                  <a:srgbClr val="0000FF"/>
                </a:solidFill>
              </a:rPr>
              <a:t> -</a:t>
            </a:r>
            <a:r>
              <a:rPr lang="en-US" altLang="zh-CN" sz="2000" b="1">
                <a:solidFill>
                  <a:srgbClr val="FF0000"/>
                </a:solidFill>
              </a:rPr>
              <a:t> </a:t>
            </a:r>
            <a:r>
              <a:rPr lang="en-US" altLang="zh-CN" sz="2000" b="1"/>
              <a:t>partition the input into a large number, say </a:t>
            </a:r>
            <a:r>
              <a:rPr lang="en-US" altLang="zh-CN" sz="2000" b="1" i="1"/>
              <a:t>p</a:t>
            </a:r>
            <a:r>
              <a:rPr lang="en-US" altLang="zh-CN" sz="2000" b="1"/>
              <a:t>, of </a:t>
            </a:r>
            <a:r>
              <a:rPr lang="en-US" altLang="zh-CN" sz="2000" b="1" i="1"/>
              <a:t>independent</a:t>
            </a:r>
            <a:r>
              <a:rPr lang="en-US" altLang="zh-CN" sz="2000" b="1"/>
              <a:t> small jobs, so that the size of the largest small job is roughly </a:t>
            </a:r>
            <a:r>
              <a:rPr lang="en-US" altLang="zh-CN" sz="2000" b="1" i="1"/>
              <a:t>n</a:t>
            </a:r>
            <a:r>
              <a:rPr lang="en-US" altLang="zh-CN" sz="2000" b="1"/>
              <a:t>/</a:t>
            </a:r>
            <a:r>
              <a:rPr lang="en-US" altLang="zh-CN" sz="2000" b="1" i="1"/>
              <a:t>p</a:t>
            </a:r>
            <a:endParaRPr lang="en-US" altLang="zh-CN" sz="2000" b="1"/>
          </a:p>
          <a:p>
            <a:pPr eaLnBrk="1" hangingPunct="1">
              <a:buFontTx/>
              <a:buChar char="•"/>
            </a:pPr>
            <a:r>
              <a:rPr lang="en-US" altLang="zh-CN" sz="2000" b="1" i="1">
                <a:solidFill>
                  <a:srgbClr val="0000FF"/>
                </a:solidFill>
              </a:rPr>
              <a:t> actual work</a:t>
            </a:r>
            <a:r>
              <a:rPr lang="en-US" altLang="zh-CN" sz="2000" b="1">
                <a:solidFill>
                  <a:srgbClr val="0000FF"/>
                </a:solidFill>
              </a:rPr>
              <a:t> -</a:t>
            </a:r>
            <a:r>
              <a:rPr lang="en-US" altLang="zh-CN" sz="2000" b="1">
                <a:solidFill>
                  <a:srgbClr val="FF0000"/>
                </a:solidFill>
              </a:rPr>
              <a:t> </a:t>
            </a:r>
            <a:r>
              <a:rPr lang="en-US" altLang="zh-CN" sz="2000" b="1"/>
              <a:t>do the small jobs </a:t>
            </a:r>
            <a:r>
              <a:rPr lang="en-US" altLang="zh-CN" sz="2000" b="1" i="1"/>
              <a:t>concurrently</a:t>
            </a:r>
            <a:r>
              <a:rPr lang="en-US" altLang="zh-CN" sz="2000" b="1"/>
              <a:t>, using a separate (possibly serial) algorithm for each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3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3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3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731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64" grpId="0"/>
      <p:bldP spid="173142" grpId="0"/>
      <p:bldP spid="1731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灯片编号占位符 3">
            <a:extLst>
              <a:ext uri="{FF2B5EF4-FFF2-40B4-BE49-F238E27FC236}">
                <a16:creationId xmlns:a16="http://schemas.microsoft.com/office/drawing/2014/main" id="{4B29EBF8-49FA-0F88-E09A-AE1FA97D2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22B1FB0-813F-1E4A-A19C-124ADB43C28E}" type="slidenum">
              <a:rPr lang="en-US" altLang="zh-CN" sz="1400"/>
              <a:pPr eaLnBrk="1" hangingPunct="1"/>
              <a:t>15</a:t>
            </a:fld>
            <a:endParaRPr lang="en-US" altLang="zh-CN" sz="1400"/>
          </a:p>
        </p:txBody>
      </p:sp>
      <p:sp>
        <p:nvSpPr>
          <p:cNvPr id="22531" name="Text Box 2">
            <a:extLst>
              <a:ext uri="{FF2B5EF4-FFF2-40B4-BE49-F238E27FC236}">
                <a16:creationId xmlns:a16="http://schemas.microsoft.com/office/drawing/2014/main" id="{6BBC2AFC-EC07-54DD-D77C-92A2B84C19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2588" y="0"/>
            <a:ext cx="24050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1800" b="1">
                <a:solidFill>
                  <a:schemeClr val="hlink"/>
                </a:solidFill>
                <a:sym typeface="Webdings" pitchFamily="2" charset="2"/>
              </a:rPr>
              <a:t>Parallel Algorithms</a:t>
            </a:r>
          </a:p>
        </p:txBody>
      </p:sp>
      <p:grpSp>
        <p:nvGrpSpPr>
          <p:cNvPr id="2" name="Group 8">
            <a:extLst>
              <a:ext uri="{FF2B5EF4-FFF2-40B4-BE49-F238E27FC236}">
                <a16:creationId xmlns:a16="http://schemas.microsoft.com/office/drawing/2014/main" id="{1D99A78C-94B1-8209-410C-B5BD53A72DC9}"/>
              </a:ext>
            </a:extLst>
          </p:cNvPr>
          <p:cNvGrpSpPr>
            <a:grpSpLocks/>
          </p:cNvGrpSpPr>
          <p:nvPr/>
        </p:nvGrpSpPr>
        <p:grpSpPr bwMode="auto">
          <a:xfrm>
            <a:off x="684213" y="620713"/>
            <a:ext cx="3887787" cy="457200"/>
            <a:chOff x="431" y="391"/>
            <a:chExt cx="2449" cy="288"/>
          </a:xfrm>
        </p:grpSpPr>
        <p:sp>
          <p:nvSpPr>
            <p:cNvPr id="22537" name="Text Box 3">
              <a:extLst>
                <a:ext uri="{FF2B5EF4-FFF2-40B4-BE49-F238E27FC236}">
                  <a16:creationId xmlns:a16="http://schemas.microsoft.com/office/drawing/2014/main" id="{EAD5710B-EBBA-B91B-5A2F-5C327CE90A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1" y="391"/>
              <a:ext cx="244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/>
                <a:t>Merging           Ranking</a:t>
              </a:r>
            </a:p>
          </p:txBody>
        </p:sp>
        <p:sp>
          <p:nvSpPr>
            <p:cNvPr id="22538" name="AutoShape 7">
              <a:extLst>
                <a:ext uri="{FF2B5EF4-FFF2-40B4-BE49-F238E27FC236}">
                  <a16:creationId xmlns:a16="http://schemas.microsoft.com/office/drawing/2014/main" id="{2D0882E3-7ED8-6AC9-9AF7-0F4094E873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8" y="482"/>
              <a:ext cx="272" cy="13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tx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175113" name="Rectangle 9">
            <a:extLst>
              <a:ext uri="{FF2B5EF4-FFF2-40B4-BE49-F238E27FC236}">
                <a16:creationId xmlns:a16="http://schemas.microsoft.com/office/drawing/2014/main" id="{526FC37A-240E-75A0-3131-5FCC1F6652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988" y="1196975"/>
            <a:ext cx="7416800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20000"/>
              </a:spcAft>
            </a:pPr>
            <a:r>
              <a:rPr lang="en-US" altLang="zh-CN" b="1"/>
              <a:t>RANK( </a:t>
            </a:r>
            <a:r>
              <a:rPr lang="en-US" altLang="zh-CN" b="1" i="1"/>
              <a:t>j</a:t>
            </a:r>
            <a:r>
              <a:rPr lang="en-US" altLang="zh-CN" b="1"/>
              <a:t>, A) = </a:t>
            </a:r>
            <a:r>
              <a:rPr lang="en-US" altLang="zh-CN" b="1" i="1"/>
              <a:t>i</a:t>
            </a:r>
            <a:r>
              <a:rPr lang="en-US" altLang="zh-CN" b="1"/>
              <a:t>,   if A(</a:t>
            </a:r>
            <a:r>
              <a:rPr lang="en-US" altLang="zh-CN" b="1" i="1"/>
              <a:t>i</a:t>
            </a:r>
            <a:r>
              <a:rPr lang="en-US" altLang="zh-CN" b="1"/>
              <a:t>) &lt; B(</a:t>
            </a:r>
            <a:r>
              <a:rPr lang="en-US" altLang="zh-CN" b="1" i="1"/>
              <a:t>j</a:t>
            </a:r>
            <a:r>
              <a:rPr lang="en-US" altLang="zh-CN" b="1"/>
              <a:t>) &lt; A(</a:t>
            </a:r>
            <a:r>
              <a:rPr lang="en-US" altLang="zh-CN" b="1" i="1"/>
              <a:t>i</a:t>
            </a:r>
            <a:r>
              <a:rPr lang="en-US" altLang="zh-CN" b="1"/>
              <a:t> + 1), for 1 </a:t>
            </a:r>
            <a:r>
              <a:rPr lang="en-US" altLang="zh-CN" b="1">
                <a:sym typeface="Symbol" pitchFamily="2" charset="2"/>
              </a:rPr>
              <a:t></a:t>
            </a:r>
            <a:r>
              <a:rPr lang="en-US" altLang="zh-CN" b="1"/>
              <a:t> </a:t>
            </a:r>
            <a:r>
              <a:rPr lang="en-US" altLang="zh-CN" b="1" i="1"/>
              <a:t>i</a:t>
            </a:r>
            <a:r>
              <a:rPr lang="en-US" altLang="zh-CN" b="1"/>
              <a:t> &lt; </a:t>
            </a:r>
            <a:r>
              <a:rPr lang="en-US" altLang="zh-CN" b="1" i="1"/>
              <a:t>n</a:t>
            </a:r>
            <a:endParaRPr lang="en-US" altLang="zh-CN" b="1"/>
          </a:p>
          <a:p>
            <a:pPr eaLnBrk="1" hangingPunct="1">
              <a:spcAft>
                <a:spcPct val="20000"/>
              </a:spcAft>
            </a:pPr>
            <a:r>
              <a:rPr lang="en-US" altLang="zh-CN" b="1"/>
              <a:t>RANK( </a:t>
            </a:r>
            <a:r>
              <a:rPr lang="en-US" altLang="zh-CN" b="1" i="1"/>
              <a:t>j</a:t>
            </a:r>
            <a:r>
              <a:rPr lang="en-US" altLang="zh-CN" b="1"/>
              <a:t>, A) = 0,  if B(</a:t>
            </a:r>
            <a:r>
              <a:rPr lang="en-US" altLang="zh-CN" b="1" i="1"/>
              <a:t>j</a:t>
            </a:r>
            <a:r>
              <a:rPr lang="en-US" altLang="zh-CN" b="1"/>
              <a:t>) &lt; A(1) </a:t>
            </a:r>
          </a:p>
          <a:p>
            <a:pPr eaLnBrk="1" hangingPunct="1">
              <a:spcAft>
                <a:spcPct val="20000"/>
              </a:spcAft>
            </a:pPr>
            <a:r>
              <a:rPr lang="pt-BR" altLang="zh-CN" b="1"/>
              <a:t>RANK( </a:t>
            </a:r>
            <a:r>
              <a:rPr lang="pt-BR" altLang="zh-CN" b="1" i="1"/>
              <a:t>j</a:t>
            </a:r>
            <a:r>
              <a:rPr lang="pt-BR" altLang="zh-CN" b="1"/>
              <a:t>, A) = </a:t>
            </a:r>
            <a:r>
              <a:rPr lang="pt-BR" altLang="zh-CN" b="1" i="1"/>
              <a:t>n</a:t>
            </a:r>
            <a:r>
              <a:rPr lang="pt-BR" altLang="zh-CN" b="1"/>
              <a:t>,  if </a:t>
            </a:r>
            <a:r>
              <a:rPr lang="en-US" altLang="zh-CN" b="1"/>
              <a:t>B(</a:t>
            </a:r>
            <a:r>
              <a:rPr lang="en-US" altLang="zh-CN" b="1" i="1"/>
              <a:t>j</a:t>
            </a:r>
            <a:r>
              <a:rPr lang="en-US" altLang="zh-CN" b="1"/>
              <a:t>)</a:t>
            </a:r>
            <a:r>
              <a:rPr lang="pt-BR" altLang="zh-CN" b="1"/>
              <a:t> &gt; A(</a:t>
            </a:r>
            <a:r>
              <a:rPr lang="pt-BR" altLang="zh-CN" b="1" i="1"/>
              <a:t>n</a:t>
            </a:r>
            <a:r>
              <a:rPr lang="pt-BR" altLang="zh-CN" b="1"/>
              <a:t>)</a:t>
            </a:r>
          </a:p>
        </p:txBody>
      </p:sp>
      <p:sp>
        <p:nvSpPr>
          <p:cNvPr id="175114" name="Rectangle 10">
            <a:extLst>
              <a:ext uri="{FF2B5EF4-FFF2-40B4-BE49-F238E27FC236}">
                <a16:creationId xmlns:a16="http://schemas.microsoft.com/office/drawing/2014/main" id="{E70AEF5A-FC35-6D4E-F5F2-065C6C0F88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2708275"/>
            <a:ext cx="8066087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/>
              <a:t>The </a:t>
            </a:r>
            <a:r>
              <a:rPr lang="en-US" altLang="zh-CN" b="1" i="1">
                <a:solidFill>
                  <a:srgbClr val="0000FF"/>
                </a:solidFill>
              </a:rPr>
              <a:t>ranking problem</a:t>
            </a:r>
            <a:r>
              <a:rPr lang="en-US" altLang="zh-CN" b="1"/>
              <a:t>, denoted </a:t>
            </a:r>
            <a:r>
              <a:rPr lang="en-US" altLang="zh-CN" b="1">
                <a:solidFill>
                  <a:srgbClr val="0000FF"/>
                </a:solidFill>
              </a:rPr>
              <a:t>RANK(A,B)</a:t>
            </a:r>
            <a:r>
              <a:rPr lang="en-US" altLang="zh-CN" b="1"/>
              <a:t> is to compute: </a:t>
            </a:r>
          </a:p>
          <a:p>
            <a:pPr eaLnBrk="1" hangingPunct="1">
              <a:buFontTx/>
              <a:buAutoNum type="arabicPeriod"/>
            </a:pPr>
            <a:r>
              <a:rPr lang="en-US" altLang="zh-CN" b="1"/>
              <a:t>RANK( </a:t>
            </a:r>
            <a:r>
              <a:rPr lang="en-US" altLang="zh-CN" b="1" i="1"/>
              <a:t>i</a:t>
            </a:r>
            <a:r>
              <a:rPr lang="en-US" altLang="zh-CN" b="1"/>
              <a:t>, B) for every 1 </a:t>
            </a:r>
            <a:r>
              <a:rPr lang="en-US" altLang="zh-CN" b="1">
                <a:sym typeface="Symbol" pitchFamily="2" charset="2"/>
              </a:rPr>
              <a:t></a:t>
            </a:r>
            <a:r>
              <a:rPr lang="en-US" altLang="zh-CN" b="1"/>
              <a:t> </a:t>
            </a:r>
            <a:r>
              <a:rPr lang="en-US" altLang="zh-CN" b="1" i="1"/>
              <a:t>i</a:t>
            </a:r>
            <a:r>
              <a:rPr lang="en-US" altLang="zh-CN" b="1"/>
              <a:t> </a:t>
            </a:r>
            <a:r>
              <a:rPr lang="en-US" altLang="zh-CN" b="1">
                <a:sym typeface="Symbol" pitchFamily="2" charset="2"/>
              </a:rPr>
              <a:t></a:t>
            </a:r>
            <a:r>
              <a:rPr lang="en-US" altLang="zh-CN" b="1"/>
              <a:t> </a:t>
            </a:r>
            <a:r>
              <a:rPr lang="en-US" altLang="zh-CN" b="1" i="1"/>
              <a:t>n</a:t>
            </a:r>
            <a:r>
              <a:rPr lang="en-US" altLang="zh-CN" b="1"/>
              <a:t>, and</a:t>
            </a:r>
          </a:p>
          <a:p>
            <a:pPr eaLnBrk="1" hangingPunct="1">
              <a:buFontTx/>
              <a:buAutoNum type="arabicPeriod"/>
            </a:pPr>
            <a:r>
              <a:rPr lang="en-US" altLang="zh-CN" b="1"/>
              <a:t>RANK( </a:t>
            </a:r>
            <a:r>
              <a:rPr lang="en-US" altLang="zh-CN" b="1" i="1"/>
              <a:t>i</a:t>
            </a:r>
            <a:r>
              <a:rPr lang="en-US" altLang="zh-CN" b="1"/>
              <a:t>, A) for every 1 </a:t>
            </a:r>
            <a:r>
              <a:rPr lang="en-US" altLang="zh-CN" b="1">
                <a:sym typeface="Symbol" pitchFamily="2" charset="2"/>
              </a:rPr>
              <a:t></a:t>
            </a:r>
            <a:r>
              <a:rPr lang="en-US" altLang="zh-CN" b="1"/>
              <a:t> </a:t>
            </a:r>
            <a:r>
              <a:rPr lang="en-US" altLang="zh-CN" b="1" i="1"/>
              <a:t>i</a:t>
            </a:r>
            <a:r>
              <a:rPr lang="en-US" altLang="zh-CN" b="1"/>
              <a:t> </a:t>
            </a:r>
            <a:r>
              <a:rPr lang="en-US" altLang="zh-CN" b="1">
                <a:sym typeface="Symbol" pitchFamily="2" charset="2"/>
              </a:rPr>
              <a:t></a:t>
            </a:r>
            <a:r>
              <a:rPr lang="en-US" altLang="zh-CN" b="1"/>
              <a:t> </a:t>
            </a:r>
            <a:r>
              <a:rPr lang="en-US" altLang="zh-CN" b="1" i="1"/>
              <a:t>n</a:t>
            </a:r>
            <a:endParaRPr lang="en-US" altLang="zh-CN" b="1"/>
          </a:p>
        </p:txBody>
      </p:sp>
      <p:sp>
        <p:nvSpPr>
          <p:cNvPr id="175115" name="Rectangle 11">
            <a:extLst>
              <a:ext uri="{FF2B5EF4-FFF2-40B4-BE49-F238E27FC236}">
                <a16:creationId xmlns:a16="http://schemas.microsoft.com/office/drawing/2014/main" id="{31CF7C37-7A84-D937-33D2-7BB129CA3A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4076700"/>
            <a:ext cx="3889375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0000FF"/>
                </a:solidFill>
              </a:rPr>
              <a:t>Claim:</a:t>
            </a:r>
            <a:r>
              <a:rPr lang="en-US" altLang="zh-CN" b="1"/>
              <a:t> Given a solution to the ranking problem, the merging problem can be solved in O(1)</a:t>
            </a:r>
            <a:r>
              <a:rPr lang="en-US" altLang="zh-CN"/>
              <a:t> </a:t>
            </a:r>
            <a:r>
              <a:rPr lang="en-US" altLang="zh-CN" b="1"/>
              <a:t>time and O(</a:t>
            </a:r>
            <a:r>
              <a:rPr lang="en-US" altLang="zh-CN" b="1" i="1"/>
              <a:t>n</a:t>
            </a:r>
            <a:r>
              <a:rPr lang="en-US" altLang="zh-CN" b="1"/>
              <a:t>+</a:t>
            </a:r>
            <a:r>
              <a:rPr lang="en-US" altLang="zh-CN" b="1" i="1"/>
              <a:t>m</a:t>
            </a:r>
            <a:r>
              <a:rPr lang="en-US" altLang="zh-CN" b="1"/>
              <a:t>) work.</a:t>
            </a: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BEA5E6FF-1C4C-C027-CE93-74C34DDAFE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6463" y="4292600"/>
            <a:ext cx="3600450" cy="1727200"/>
          </a:xfrm>
          <a:prstGeom prst="foldedCorner">
            <a:avLst>
              <a:gd name="adj" fmla="val 11083"/>
            </a:avLst>
          </a:prstGeom>
          <a:gradFill rotWithShape="0">
            <a:gsLst>
              <a:gs pos="0">
                <a:srgbClr val="FFFFFF"/>
              </a:gs>
              <a:gs pos="100000">
                <a:schemeClr val="bg1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180000" tIns="118800" rIns="36000" bIns="46800"/>
          <a:lstStyle>
            <a:lvl1pPr marL="290513" indent="-290513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pt-BR" altLang="zh-CN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altLang="zh-CN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CN" sz="20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, 1 </a:t>
            </a:r>
            <a:r>
              <a:rPr lang="en-US" altLang="zh-CN" sz="2000" b="1" dirty="0">
                <a:latin typeface="Arial" panose="020B0604020202020204" pitchFamily="34" charset="0"/>
                <a:sym typeface="Symbol" pitchFamily="2" charset="2"/>
              </a:rPr>
              <a:t></a:t>
            </a:r>
            <a:r>
              <a:rPr lang="pt-BR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altLang="zh-CN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pt-BR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latin typeface="Arial" panose="020B0604020202020204" pitchFamily="34" charset="0"/>
                <a:sym typeface="Symbol" pitchFamily="2" charset="2"/>
              </a:rPr>
              <a:t></a:t>
            </a:r>
            <a:r>
              <a:rPr lang="pt-BR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altLang="zh-CN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pt-BR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pt-BR" altLang="zh-CN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pardo</a:t>
            </a:r>
          </a:p>
          <a:p>
            <a:pPr eaLnBrk="1" hangingPunct="1"/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    C(</a:t>
            </a:r>
            <a:r>
              <a:rPr lang="en-US" altLang="zh-CN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 + RANK(</a:t>
            </a:r>
            <a:r>
              <a:rPr lang="en-US" altLang="zh-CN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, B)) := A(</a:t>
            </a:r>
            <a:r>
              <a:rPr lang="en-US" altLang="zh-CN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eaLnBrk="1" hangingPunct="1"/>
            <a:r>
              <a:rPr lang="pt-BR" altLang="zh-CN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pt-BR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pt-BR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pt-BR" altLang="zh-CN" dirty="0"/>
              <a:t> </a:t>
            </a:r>
            <a:r>
              <a:rPr lang="pt-BR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altLang="zh-CN" sz="2000" b="1" dirty="0">
                <a:latin typeface="Arial" panose="020B0604020202020204" pitchFamily="34" charset="0"/>
                <a:sym typeface="Symbol" pitchFamily="2" charset="2"/>
              </a:rPr>
              <a:t></a:t>
            </a:r>
            <a:r>
              <a:rPr lang="pt-BR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altLang="zh-CN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pt-BR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latin typeface="Arial" panose="020B0604020202020204" pitchFamily="34" charset="0"/>
                <a:sym typeface="Symbol" pitchFamily="2" charset="2"/>
              </a:rPr>
              <a:t></a:t>
            </a:r>
            <a:r>
              <a:rPr lang="pt-BR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altLang="zh-CN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pt-BR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pt-BR" altLang="zh-CN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pardo</a:t>
            </a:r>
          </a:p>
          <a:p>
            <a:pPr eaLnBrk="1" hangingPunct="1"/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    C(</a:t>
            </a:r>
            <a:r>
              <a:rPr lang="en-US" altLang="zh-CN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 + RANK(</a:t>
            </a:r>
            <a:r>
              <a:rPr lang="en-US" altLang="zh-CN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, A)) := B(</a:t>
            </a:r>
            <a:r>
              <a:rPr lang="en-US" altLang="zh-CN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5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5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5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13" grpId="0"/>
      <p:bldP spid="175114" grpId="0"/>
      <p:bldP spid="175115" grpId="0"/>
      <p:bldP spid="4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灯片编号占位符 3">
            <a:extLst>
              <a:ext uri="{FF2B5EF4-FFF2-40B4-BE49-F238E27FC236}">
                <a16:creationId xmlns:a16="http://schemas.microsoft.com/office/drawing/2014/main" id="{BD574689-B959-119D-FFA4-A8B4845B2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79ADF71-03D2-664E-AC28-C2D79EDD96B2}" type="slidenum">
              <a:rPr lang="en-US" altLang="zh-CN" sz="1400"/>
              <a:pPr eaLnBrk="1" hangingPunct="1"/>
              <a:t>16</a:t>
            </a:fld>
            <a:endParaRPr lang="en-US" altLang="zh-CN" sz="1400"/>
          </a:p>
        </p:txBody>
      </p:sp>
      <p:sp>
        <p:nvSpPr>
          <p:cNvPr id="4101" name="Text Box 76">
            <a:extLst>
              <a:ext uri="{FF2B5EF4-FFF2-40B4-BE49-F238E27FC236}">
                <a16:creationId xmlns:a16="http://schemas.microsoft.com/office/drawing/2014/main" id="{9717C6D7-B511-CE4C-D875-833F3C9C7C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2588" y="0"/>
            <a:ext cx="24050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1800" b="1">
                <a:solidFill>
                  <a:schemeClr val="hlink"/>
                </a:solidFill>
                <a:sym typeface="Webdings" pitchFamily="2" charset="2"/>
              </a:rPr>
              <a:t>Parallel Algorithms</a:t>
            </a:r>
          </a:p>
        </p:txBody>
      </p:sp>
      <p:grpSp>
        <p:nvGrpSpPr>
          <p:cNvPr id="3" name="Group 105">
            <a:extLst>
              <a:ext uri="{FF2B5EF4-FFF2-40B4-BE49-F238E27FC236}">
                <a16:creationId xmlns:a16="http://schemas.microsoft.com/office/drawing/2014/main" id="{A2D2C750-1B0B-76E8-3A49-5385EAA7FAC1}"/>
              </a:ext>
            </a:extLst>
          </p:cNvPr>
          <p:cNvGrpSpPr>
            <a:grpSpLocks/>
          </p:cNvGrpSpPr>
          <p:nvPr/>
        </p:nvGrpSpPr>
        <p:grpSpPr bwMode="auto">
          <a:xfrm>
            <a:off x="1258888" y="549275"/>
            <a:ext cx="5618162" cy="409575"/>
            <a:chOff x="793" y="754"/>
            <a:chExt cx="3539" cy="258"/>
          </a:xfrm>
        </p:grpSpPr>
        <p:sp>
          <p:nvSpPr>
            <p:cNvPr id="4175" name="Text Box 78">
              <a:extLst>
                <a:ext uri="{FF2B5EF4-FFF2-40B4-BE49-F238E27FC236}">
                  <a16:creationId xmlns:a16="http://schemas.microsoft.com/office/drawing/2014/main" id="{C38B218F-0E34-93BE-1839-C0494E29A8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91" y="754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/>
                <a:t>1</a:t>
              </a:r>
            </a:p>
          </p:txBody>
        </p:sp>
        <p:sp>
          <p:nvSpPr>
            <p:cNvPr id="4176" name="Text Box 79">
              <a:extLst>
                <a:ext uri="{FF2B5EF4-FFF2-40B4-BE49-F238E27FC236}">
                  <a16:creationId xmlns:a16="http://schemas.microsoft.com/office/drawing/2014/main" id="{802EE96F-8A70-92CF-511D-5130B1A496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09" y="754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/>
                <a:t>2</a:t>
              </a:r>
            </a:p>
          </p:txBody>
        </p:sp>
        <p:sp>
          <p:nvSpPr>
            <p:cNvPr id="4177" name="Text Box 80">
              <a:extLst>
                <a:ext uri="{FF2B5EF4-FFF2-40B4-BE49-F238E27FC236}">
                  <a16:creationId xmlns:a16="http://schemas.microsoft.com/office/drawing/2014/main" id="{12A5DC35-ED4F-9F68-E936-F9890E64BB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26" y="754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/>
                <a:t>3</a:t>
              </a:r>
            </a:p>
          </p:txBody>
        </p:sp>
        <p:sp>
          <p:nvSpPr>
            <p:cNvPr id="4178" name="Text Box 81">
              <a:extLst>
                <a:ext uri="{FF2B5EF4-FFF2-40B4-BE49-F238E27FC236}">
                  <a16:creationId xmlns:a16="http://schemas.microsoft.com/office/drawing/2014/main" id="{F92D9BB6-F293-96AC-A648-93D5B44E0E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4" y="754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/>
                <a:t>4</a:t>
              </a:r>
            </a:p>
          </p:txBody>
        </p:sp>
        <p:sp>
          <p:nvSpPr>
            <p:cNvPr id="4179" name="Text Box 82">
              <a:extLst>
                <a:ext uri="{FF2B5EF4-FFF2-40B4-BE49-F238E27FC236}">
                  <a16:creationId xmlns:a16="http://schemas.microsoft.com/office/drawing/2014/main" id="{DA392AEA-4745-D9AF-E6F1-545A2D6A40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61" y="754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/>
                <a:t>5</a:t>
              </a:r>
            </a:p>
          </p:txBody>
        </p:sp>
        <p:sp>
          <p:nvSpPr>
            <p:cNvPr id="4180" name="Text Box 83">
              <a:extLst>
                <a:ext uri="{FF2B5EF4-FFF2-40B4-BE49-F238E27FC236}">
                  <a16:creationId xmlns:a16="http://schemas.microsoft.com/office/drawing/2014/main" id="{C1D4235A-84E9-7A58-F11F-D862E57FB2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79" y="754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/>
                <a:t>6</a:t>
              </a:r>
            </a:p>
          </p:txBody>
        </p:sp>
        <p:sp>
          <p:nvSpPr>
            <p:cNvPr id="4181" name="Text Box 84">
              <a:extLst>
                <a:ext uri="{FF2B5EF4-FFF2-40B4-BE49-F238E27FC236}">
                  <a16:creationId xmlns:a16="http://schemas.microsoft.com/office/drawing/2014/main" id="{43270FC2-1715-51C5-1E5D-2A6A9B6329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96" y="754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/>
                <a:t>7</a:t>
              </a:r>
            </a:p>
          </p:txBody>
        </p:sp>
        <p:sp>
          <p:nvSpPr>
            <p:cNvPr id="4182" name="Text Box 85">
              <a:extLst>
                <a:ext uri="{FF2B5EF4-FFF2-40B4-BE49-F238E27FC236}">
                  <a16:creationId xmlns:a16="http://schemas.microsoft.com/office/drawing/2014/main" id="{2A40DF7E-458E-153D-372E-E1C24EBEEC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14" y="754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/>
                <a:t>8</a:t>
              </a:r>
            </a:p>
          </p:txBody>
        </p:sp>
        <p:sp>
          <p:nvSpPr>
            <p:cNvPr id="4183" name="Text Box 87">
              <a:extLst>
                <a:ext uri="{FF2B5EF4-FFF2-40B4-BE49-F238E27FC236}">
                  <a16:creationId xmlns:a16="http://schemas.microsoft.com/office/drawing/2014/main" id="{0C42EB0E-EE3C-CE71-3458-54CE1BD9C1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3" y="754"/>
              <a:ext cx="99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 i="1"/>
                <a:t>i</a:t>
              </a:r>
              <a:endParaRPr lang="en-US" altLang="zh-CN" sz="2000" b="1"/>
            </a:p>
          </p:txBody>
        </p:sp>
      </p:grpSp>
      <p:grpSp>
        <p:nvGrpSpPr>
          <p:cNvPr id="5" name="Group 106">
            <a:extLst>
              <a:ext uri="{FF2B5EF4-FFF2-40B4-BE49-F238E27FC236}">
                <a16:creationId xmlns:a16="http://schemas.microsoft.com/office/drawing/2014/main" id="{4ADD5394-5EFF-497F-7ED8-1EB7ECE448AD}"/>
              </a:ext>
            </a:extLst>
          </p:cNvPr>
          <p:cNvGrpSpPr>
            <a:grpSpLocks/>
          </p:cNvGrpSpPr>
          <p:nvPr/>
        </p:nvGrpSpPr>
        <p:grpSpPr bwMode="auto">
          <a:xfrm>
            <a:off x="1258888" y="981075"/>
            <a:ext cx="5618162" cy="409575"/>
            <a:chOff x="793" y="1026"/>
            <a:chExt cx="3539" cy="258"/>
          </a:xfrm>
        </p:grpSpPr>
        <p:sp>
          <p:nvSpPr>
            <p:cNvPr id="4166" name="Text Box 86">
              <a:extLst>
                <a:ext uri="{FF2B5EF4-FFF2-40B4-BE49-F238E27FC236}">
                  <a16:creationId xmlns:a16="http://schemas.microsoft.com/office/drawing/2014/main" id="{62FA5F15-5B64-18BB-C8BB-1DFE4156E7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3" y="1026"/>
              <a:ext cx="99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/>
                <a:t>A</a:t>
              </a:r>
            </a:p>
          </p:txBody>
        </p:sp>
        <p:sp>
          <p:nvSpPr>
            <p:cNvPr id="4167" name="Text Box 89">
              <a:extLst>
                <a:ext uri="{FF2B5EF4-FFF2-40B4-BE49-F238E27FC236}">
                  <a16:creationId xmlns:a16="http://schemas.microsoft.com/office/drawing/2014/main" id="{BA7D2C27-83C1-6878-04AC-8D99A66E5F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91" y="1026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FF0000"/>
                  </a:solidFill>
                </a:rPr>
                <a:t>11</a:t>
              </a:r>
            </a:p>
          </p:txBody>
        </p:sp>
        <p:sp>
          <p:nvSpPr>
            <p:cNvPr id="4168" name="Text Box 90">
              <a:extLst>
                <a:ext uri="{FF2B5EF4-FFF2-40B4-BE49-F238E27FC236}">
                  <a16:creationId xmlns:a16="http://schemas.microsoft.com/office/drawing/2014/main" id="{99927B80-7338-5B2E-6D1D-B92C5AD3D6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09" y="1026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FF0000"/>
                  </a:solidFill>
                </a:rPr>
                <a:t>12</a:t>
              </a:r>
            </a:p>
          </p:txBody>
        </p:sp>
        <p:sp>
          <p:nvSpPr>
            <p:cNvPr id="4169" name="Text Box 91">
              <a:extLst>
                <a:ext uri="{FF2B5EF4-FFF2-40B4-BE49-F238E27FC236}">
                  <a16:creationId xmlns:a16="http://schemas.microsoft.com/office/drawing/2014/main" id="{8430ACCF-C017-76B4-C8F1-67B3E8962E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26" y="1026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FF0000"/>
                  </a:solidFill>
                </a:rPr>
                <a:t>15</a:t>
              </a:r>
            </a:p>
          </p:txBody>
        </p:sp>
        <p:sp>
          <p:nvSpPr>
            <p:cNvPr id="4170" name="Text Box 92">
              <a:extLst>
                <a:ext uri="{FF2B5EF4-FFF2-40B4-BE49-F238E27FC236}">
                  <a16:creationId xmlns:a16="http://schemas.microsoft.com/office/drawing/2014/main" id="{E236FE14-40C0-F80F-38BE-FF1FECAE12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4" y="1026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FF0000"/>
                  </a:solidFill>
                </a:rPr>
                <a:t>17</a:t>
              </a:r>
            </a:p>
          </p:txBody>
        </p:sp>
        <p:sp>
          <p:nvSpPr>
            <p:cNvPr id="4171" name="Text Box 93">
              <a:extLst>
                <a:ext uri="{FF2B5EF4-FFF2-40B4-BE49-F238E27FC236}">
                  <a16:creationId xmlns:a16="http://schemas.microsoft.com/office/drawing/2014/main" id="{C870D023-498C-925B-4711-C0AC9D05AA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61" y="1026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zh-CN" sz="2000" b="1"/>
            </a:p>
          </p:txBody>
        </p:sp>
        <p:sp>
          <p:nvSpPr>
            <p:cNvPr id="4172" name="Text Box 94">
              <a:extLst>
                <a:ext uri="{FF2B5EF4-FFF2-40B4-BE49-F238E27FC236}">
                  <a16:creationId xmlns:a16="http://schemas.microsoft.com/office/drawing/2014/main" id="{68757E42-0BC1-6B6E-6F80-96F9267AC9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79" y="1026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zh-CN" sz="2000" b="1"/>
            </a:p>
          </p:txBody>
        </p:sp>
        <p:sp>
          <p:nvSpPr>
            <p:cNvPr id="4173" name="Text Box 95">
              <a:extLst>
                <a:ext uri="{FF2B5EF4-FFF2-40B4-BE49-F238E27FC236}">
                  <a16:creationId xmlns:a16="http://schemas.microsoft.com/office/drawing/2014/main" id="{9B6BFD90-F5E4-EA89-B425-ADEC5EFAB8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96" y="1026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zh-CN" sz="2000" b="1"/>
            </a:p>
          </p:txBody>
        </p:sp>
        <p:sp>
          <p:nvSpPr>
            <p:cNvPr id="4174" name="Text Box 96">
              <a:extLst>
                <a:ext uri="{FF2B5EF4-FFF2-40B4-BE49-F238E27FC236}">
                  <a16:creationId xmlns:a16="http://schemas.microsoft.com/office/drawing/2014/main" id="{59A9AB70-A839-2119-4322-75E7A53077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14" y="1026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zh-CN" sz="2000" b="1"/>
            </a:p>
          </p:txBody>
        </p:sp>
      </p:grpSp>
      <p:grpSp>
        <p:nvGrpSpPr>
          <p:cNvPr id="6" name="Group 107">
            <a:extLst>
              <a:ext uri="{FF2B5EF4-FFF2-40B4-BE49-F238E27FC236}">
                <a16:creationId xmlns:a16="http://schemas.microsoft.com/office/drawing/2014/main" id="{EE7F5FD2-CC8C-DE14-E7FC-32F62B3F86AF}"/>
              </a:ext>
            </a:extLst>
          </p:cNvPr>
          <p:cNvGrpSpPr>
            <a:grpSpLocks/>
          </p:cNvGrpSpPr>
          <p:nvPr/>
        </p:nvGrpSpPr>
        <p:grpSpPr bwMode="auto">
          <a:xfrm>
            <a:off x="1258888" y="1412875"/>
            <a:ext cx="5618162" cy="409575"/>
            <a:chOff x="793" y="1298"/>
            <a:chExt cx="3539" cy="258"/>
          </a:xfrm>
        </p:grpSpPr>
        <p:sp>
          <p:nvSpPr>
            <p:cNvPr id="4157" name="Text Box 88">
              <a:extLst>
                <a:ext uri="{FF2B5EF4-FFF2-40B4-BE49-F238E27FC236}">
                  <a16:creationId xmlns:a16="http://schemas.microsoft.com/office/drawing/2014/main" id="{EF8E9B7F-FB7A-1CD8-66AE-C56D4BECFB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3" y="1298"/>
              <a:ext cx="99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/>
                <a:t>RANK( </a:t>
              </a:r>
              <a:r>
                <a:rPr lang="en-US" altLang="zh-CN" sz="2000" b="1" i="1"/>
                <a:t>i</a:t>
              </a:r>
              <a:r>
                <a:rPr lang="en-US" altLang="zh-CN" sz="2000" b="1"/>
                <a:t>, B)</a:t>
              </a:r>
            </a:p>
          </p:txBody>
        </p:sp>
        <p:sp>
          <p:nvSpPr>
            <p:cNvPr id="4158" name="Text Box 97">
              <a:extLst>
                <a:ext uri="{FF2B5EF4-FFF2-40B4-BE49-F238E27FC236}">
                  <a16:creationId xmlns:a16="http://schemas.microsoft.com/office/drawing/2014/main" id="{E28307B9-30BF-476B-FD4F-F2BE873F87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91" y="1298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zh-CN" sz="2000" b="1"/>
            </a:p>
          </p:txBody>
        </p:sp>
        <p:sp>
          <p:nvSpPr>
            <p:cNvPr id="4159" name="Text Box 98">
              <a:extLst>
                <a:ext uri="{FF2B5EF4-FFF2-40B4-BE49-F238E27FC236}">
                  <a16:creationId xmlns:a16="http://schemas.microsoft.com/office/drawing/2014/main" id="{9676C4A2-61C1-AADF-E14D-F39BA8C9FA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09" y="1298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zh-CN" sz="2000" b="1"/>
            </a:p>
          </p:txBody>
        </p:sp>
        <p:sp>
          <p:nvSpPr>
            <p:cNvPr id="4160" name="Text Box 99">
              <a:extLst>
                <a:ext uri="{FF2B5EF4-FFF2-40B4-BE49-F238E27FC236}">
                  <a16:creationId xmlns:a16="http://schemas.microsoft.com/office/drawing/2014/main" id="{9C0ADA38-E7EF-FA05-6491-4E8CA1E316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26" y="1298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zh-CN" sz="2000" b="1"/>
            </a:p>
          </p:txBody>
        </p:sp>
        <p:sp>
          <p:nvSpPr>
            <p:cNvPr id="4161" name="Text Box 100">
              <a:extLst>
                <a:ext uri="{FF2B5EF4-FFF2-40B4-BE49-F238E27FC236}">
                  <a16:creationId xmlns:a16="http://schemas.microsoft.com/office/drawing/2014/main" id="{9DA68E43-9818-0C6E-11CF-5946D873ED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4" y="1298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zh-CN" sz="2000" b="1"/>
            </a:p>
          </p:txBody>
        </p:sp>
        <p:sp>
          <p:nvSpPr>
            <p:cNvPr id="4162" name="Text Box 101">
              <a:extLst>
                <a:ext uri="{FF2B5EF4-FFF2-40B4-BE49-F238E27FC236}">
                  <a16:creationId xmlns:a16="http://schemas.microsoft.com/office/drawing/2014/main" id="{2CD2EE89-215A-F8C1-6B23-CA841BEE95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61" y="1298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zh-CN" sz="2000" b="1"/>
            </a:p>
          </p:txBody>
        </p:sp>
        <p:sp>
          <p:nvSpPr>
            <p:cNvPr id="4163" name="Text Box 102">
              <a:extLst>
                <a:ext uri="{FF2B5EF4-FFF2-40B4-BE49-F238E27FC236}">
                  <a16:creationId xmlns:a16="http://schemas.microsoft.com/office/drawing/2014/main" id="{662BCBDE-DCAB-7BCE-7796-433AE24DBB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79" y="1298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zh-CN" sz="2000" b="1"/>
            </a:p>
          </p:txBody>
        </p:sp>
        <p:sp>
          <p:nvSpPr>
            <p:cNvPr id="4164" name="Text Box 103">
              <a:extLst>
                <a:ext uri="{FF2B5EF4-FFF2-40B4-BE49-F238E27FC236}">
                  <a16:creationId xmlns:a16="http://schemas.microsoft.com/office/drawing/2014/main" id="{089DBDCC-48CF-1220-4242-62A420578F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96" y="1298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zh-CN" sz="2000" b="1"/>
            </a:p>
          </p:txBody>
        </p:sp>
        <p:sp>
          <p:nvSpPr>
            <p:cNvPr id="4165" name="Text Box 104">
              <a:extLst>
                <a:ext uri="{FF2B5EF4-FFF2-40B4-BE49-F238E27FC236}">
                  <a16:creationId xmlns:a16="http://schemas.microsoft.com/office/drawing/2014/main" id="{ED5B3678-D3AE-2C41-8AB9-0198390BF2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14" y="1298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zh-CN" sz="2000" b="1"/>
            </a:p>
          </p:txBody>
        </p:sp>
      </p:grpSp>
      <p:grpSp>
        <p:nvGrpSpPr>
          <p:cNvPr id="7" name="Group 108">
            <a:extLst>
              <a:ext uri="{FF2B5EF4-FFF2-40B4-BE49-F238E27FC236}">
                <a16:creationId xmlns:a16="http://schemas.microsoft.com/office/drawing/2014/main" id="{70EB1213-CBFF-D32E-07D1-89C86C2C6FA9}"/>
              </a:ext>
            </a:extLst>
          </p:cNvPr>
          <p:cNvGrpSpPr>
            <a:grpSpLocks/>
          </p:cNvGrpSpPr>
          <p:nvPr/>
        </p:nvGrpSpPr>
        <p:grpSpPr bwMode="auto">
          <a:xfrm>
            <a:off x="1258888" y="1844675"/>
            <a:ext cx="5618162" cy="409575"/>
            <a:chOff x="793" y="1298"/>
            <a:chExt cx="3539" cy="258"/>
          </a:xfrm>
        </p:grpSpPr>
        <p:sp>
          <p:nvSpPr>
            <p:cNvPr id="4148" name="Text Box 109">
              <a:extLst>
                <a:ext uri="{FF2B5EF4-FFF2-40B4-BE49-F238E27FC236}">
                  <a16:creationId xmlns:a16="http://schemas.microsoft.com/office/drawing/2014/main" id="{CD99611F-7216-BBB3-C9EB-F31B099B46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3" y="1298"/>
              <a:ext cx="99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/>
                <a:t>B</a:t>
              </a:r>
            </a:p>
          </p:txBody>
        </p:sp>
        <p:sp>
          <p:nvSpPr>
            <p:cNvPr id="4149" name="Text Box 110">
              <a:extLst>
                <a:ext uri="{FF2B5EF4-FFF2-40B4-BE49-F238E27FC236}">
                  <a16:creationId xmlns:a16="http://schemas.microsoft.com/office/drawing/2014/main" id="{B7196FA6-9390-B7DA-D50B-D938CDDA64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91" y="1298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0000FF"/>
                  </a:solidFill>
                </a:rPr>
                <a:t>13</a:t>
              </a:r>
            </a:p>
          </p:txBody>
        </p:sp>
        <p:sp>
          <p:nvSpPr>
            <p:cNvPr id="4150" name="Text Box 111">
              <a:extLst>
                <a:ext uri="{FF2B5EF4-FFF2-40B4-BE49-F238E27FC236}">
                  <a16:creationId xmlns:a16="http://schemas.microsoft.com/office/drawing/2014/main" id="{ED287B98-C443-C17D-DB9A-5A8764C8C2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09" y="1298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0000FF"/>
                  </a:solidFill>
                </a:rPr>
                <a:t>14</a:t>
              </a:r>
            </a:p>
          </p:txBody>
        </p:sp>
        <p:sp>
          <p:nvSpPr>
            <p:cNvPr id="4151" name="Text Box 112">
              <a:extLst>
                <a:ext uri="{FF2B5EF4-FFF2-40B4-BE49-F238E27FC236}">
                  <a16:creationId xmlns:a16="http://schemas.microsoft.com/office/drawing/2014/main" id="{079B3E46-5A4C-1BA0-FB77-4231143F27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26" y="1298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0000FF"/>
                  </a:solidFill>
                </a:rPr>
                <a:t>16</a:t>
              </a:r>
            </a:p>
          </p:txBody>
        </p:sp>
        <p:sp>
          <p:nvSpPr>
            <p:cNvPr id="4152" name="Text Box 113">
              <a:extLst>
                <a:ext uri="{FF2B5EF4-FFF2-40B4-BE49-F238E27FC236}">
                  <a16:creationId xmlns:a16="http://schemas.microsoft.com/office/drawing/2014/main" id="{5EB53F95-A0EE-707A-F7AE-2F7EDCA0DD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4" y="1298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0000FF"/>
                  </a:solidFill>
                </a:rPr>
                <a:t>18</a:t>
              </a:r>
            </a:p>
          </p:txBody>
        </p:sp>
        <p:sp>
          <p:nvSpPr>
            <p:cNvPr id="4153" name="Text Box 114">
              <a:extLst>
                <a:ext uri="{FF2B5EF4-FFF2-40B4-BE49-F238E27FC236}">
                  <a16:creationId xmlns:a16="http://schemas.microsoft.com/office/drawing/2014/main" id="{AC91B63E-CAFD-D8E5-4D47-CA5BFD09FD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61" y="1298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zh-CN" sz="2000" b="1">
                <a:solidFill>
                  <a:srgbClr val="0000FF"/>
                </a:solidFill>
              </a:endParaRPr>
            </a:p>
          </p:txBody>
        </p:sp>
        <p:sp>
          <p:nvSpPr>
            <p:cNvPr id="4154" name="Text Box 115">
              <a:extLst>
                <a:ext uri="{FF2B5EF4-FFF2-40B4-BE49-F238E27FC236}">
                  <a16:creationId xmlns:a16="http://schemas.microsoft.com/office/drawing/2014/main" id="{1916BC46-083D-9C14-A3A5-8FD9F4EF09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79" y="1298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zh-CN" sz="2000" b="1">
                <a:solidFill>
                  <a:srgbClr val="0000FF"/>
                </a:solidFill>
              </a:endParaRPr>
            </a:p>
          </p:txBody>
        </p:sp>
        <p:sp>
          <p:nvSpPr>
            <p:cNvPr id="4155" name="Text Box 116">
              <a:extLst>
                <a:ext uri="{FF2B5EF4-FFF2-40B4-BE49-F238E27FC236}">
                  <a16:creationId xmlns:a16="http://schemas.microsoft.com/office/drawing/2014/main" id="{D908EE2C-A06E-B90C-7A9B-89778B70C3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96" y="1298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zh-CN" sz="2000" b="1">
                <a:solidFill>
                  <a:srgbClr val="0000FF"/>
                </a:solidFill>
              </a:endParaRPr>
            </a:p>
          </p:txBody>
        </p:sp>
        <p:sp>
          <p:nvSpPr>
            <p:cNvPr id="4156" name="Text Box 117">
              <a:extLst>
                <a:ext uri="{FF2B5EF4-FFF2-40B4-BE49-F238E27FC236}">
                  <a16:creationId xmlns:a16="http://schemas.microsoft.com/office/drawing/2014/main" id="{A222DBBA-A35E-3695-B4E4-DC8C26663D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14" y="1298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zh-CN" sz="2000" b="1">
                <a:solidFill>
                  <a:srgbClr val="0000FF"/>
                </a:solidFill>
              </a:endParaRPr>
            </a:p>
          </p:txBody>
        </p:sp>
      </p:grpSp>
      <p:grpSp>
        <p:nvGrpSpPr>
          <p:cNvPr id="8" name="Group 118">
            <a:extLst>
              <a:ext uri="{FF2B5EF4-FFF2-40B4-BE49-F238E27FC236}">
                <a16:creationId xmlns:a16="http://schemas.microsoft.com/office/drawing/2014/main" id="{3949C233-A8E5-9C61-76A6-85BC88992789}"/>
              </a:ext>
            </a:extLst>
          </p:cNvPr>
          <p:cNvGrpSpPr>
            <a:grpSpLocks/>
          </p:cNvGrpSpPr>
          <p:nvPr/>
        </p:nvGrpSpPr>
        <p:grpSpPr bwMode="auto">
          <a:xfrm>
            <a:off x="1258888" y="2276475"/>
            <a:ext cx="5618162" cy="409575"/>
            <a:chOff x="793" y="1298"/>
            <a:chExt cx="3539" cy="258"/>
          </a:xfrm>
        </p:grpSpPr>
        <p:sp>
          <p:nvSpPr>
            <p:cNvPr id="4139" name="Text Box 119">
              <a:extLst>
                <a:ext uri="{FF2B5EF4-FFF2-40B4-BE49-F238E27FC236}">
                  <a16:creationId xmlns:a16="http://schemas.microsoft.com/office/drawing/2014/main" id="{53D76201-DFC0-3497-3E0C-F741AAA91B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3" y="1298"/>
              <a:ext cx="99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/>
                <a:t>RANK( </a:t>
              </a:r>
              <a:r>
                <a:rPr lang="en-US" altLang="zh-CN" sz="2000" b="1" i="1"/>
                <a:t>i</a:t>
              </a:r>
              <a:r>
                <a:rPr lang="en-US" altLang="zh-CN" sz="2000" b="1"/>
                <a:t>, A)</a:t>
              </a:r>
            </a:p>
          </p:txBody>
        </p:sp>
        <p:sp>
          <p:nvSpPr>
            <p:cNvPr id="4140" name="Text Box 120">
              <a:extLst>
                <a:ext uri="{FF2B5EF4-FFF2-40B4-BE49-F238E27FC236}">
                  <a16:creationId xmlns:a16="http://schemas.microsoft.com/office/drawing/2014/main" id="{F6325F62-71D6-0FCB-37FA-CBE86815D1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91" y="1298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zh-CN" sz="2000" b="1"/>
            </a:p>
          </p:txBody>
        </p:sp>
        <p:sp>
          <p:nvSpPr>
            <p:cNvPr id="4141" name="Text Box 121">
              <a:extLst>
                <a:ext uri="{FF2B5EF4-FFF2-40B4-BE49-F238E27FC236}">
                  <a16:creationId xmlns:a16="http://schemas.microsoft.com/office/drawing/2014/main" id="{4043729B-076D-32B0-ABCA-FB6FCC4025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09" y="1298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zh-CN" sz="2000" b="1"/>
            </a:p>
          </p:txBody>
        </p:sp>
        <p:sp>
          <p:nvSpPr>
            <p:cNvPr id="4142" name="Text Box 122">
              <a:extLst>
                <a:ext uri="{FF2B5EF4-FFF2-40B4-BE49-F238E27FC236}">
                  <a16:creationId xmlns:a16="http://schemas.microsoft.com/office/drawing/2014/main" id="{B9C5EFF5-C364-4FD5-F862-009F43558E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26" y="1298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zh-CN" sz="2000" b="1"/>
            </a:p>
          </p:txBody>
        </p:sp>
        <p:sp>
          <p:nvSpPr>
            <p:cNvPr id="4143" name="Text Box 123">
              <a:extLst>
                <a:ext uri="{FF2B5EF4-FFF2-40B4-BE49-F238E27FC236}">
                  <a16:creationId xmlns:a16="http://schemas.microsoft.com/office/drawing/2014/main" id="{D50479D1-8B20-23E3-1F8E-0CF41487E1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4" y="1298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zh-CN" sz="2000" b="1"/>
            </a:p>
          </p:txBody>
        </p:sp>
        <p:sp>
          <p:nvSpPr>
            <p:cNvPr id="4144" name="Text Box 124">
              <a:extLst>
                <a:ext uri="{FF2B5EF4-FFF2-40B4-BE49-F238E27FC236}">
                  <a16:creationId xmlns:a16="http://schemas.microsoft.com/office/drawing/2014/main" id="{06888A46-7C21-7441-B29C-2F07CC6785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61" y="1298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zh-CN" sz="2000" b="1"/>
            </a:p>
          </p:txBody>
        </p:sp>
        <p:sp>
          <p:nvSpPr>
            <p:cNvPr id="4145" name="Text Box 125">
              <a:extLst>
                <a:ext uri="{FF2B5EF4-FFF2-40B4-BE49-F238E27FC236}">
                  <a16:creationId xmlns:a16="http://schemas.microsoft.com/office/drawing/2014/main" id="{708E9F2A-2DE0-0117-18C4-415B26B53E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79" y="1298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zh-CN" sz="2000" b="1"/>
            </a:p>
          </p:txBody>
        </p:sp>
        <p:sp>
          <p:nvSpPr>
            <p:cNvPr id="4146" name="Text Box 126">
              <a:extLst>
                <a:ext uri="{FF2B5EF4-FFF2-40B4-BE49-F238E27FC236}">
                  <a16:creationId xmlns:a16="http://schemas.microsoft.com/office/drawing/2014/main" id="{42F362FE-3955-2201-5EBC-2D9316DBE8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96" y="1298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zh-CN" sz="2000" b="1"/>
            </a:p>
          </p:txBody>
        </p:sp>
        <p:sp>
          <p:nvSpPr>
            <p:cNvPr id="4147" name="Text Box 127">
              <a:extLst>
                <a:ext uri="{FF2B5EF4-FFF2-40B4-BE49-F238E27FC236}">
                  <a16:creationId xmlns:a16="http://schemas.microsoft.com/office/drawing/2014/main" id="{42F1F01E-B848-D70B-DC90-859C01582D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14" y="1298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zh-CN" sz="2000" b="1"/>
            </a:p>
          </p:txBody>
        </p:sp>
      </p:grpSp>
      <p:grpSp>
        <p:nvGrpSpPr>
          <p:cNvPr id="9" name="Group 128">
            <a:extLst>
              <a:ext uri="{FF2B5EF4-FFF2-40B4-BE49-F238E27FC236}">
                <a16:creationId xmlns:a16="http://schemas.microsoft.com/office/drawing/2014/main" id="{7C8CA445-B0FE-C277-2B61-A73CD2EF62BF}"/>
              </a:ext>
            </a:extLst>
          </p:cNvPr>
          <p:cNvGrpSpPr>
            <a:grpSpLocks/>
          </p:cNvGrpSpPr>
          <p:nvPr/>
        </p:nvGrpSpPr>
        <p:grpSpPr bwMode="auto">
          <a:xfrm>
            <a:off x="1258888" y="2781300"/>
            <a:ext cx="5618162" cy="409575"/>
            <a:chOff x="793" y="1298"/>
            <a:chExt cx="3539" cy="258"/>
          </a:xfrm>
        </p:grpSpPr>
        <p:sp>
          <p:nvSpPr>
            <p:cNvPr id="4130" name="Text Box 129">
              <a:extLst>
                <a:ext uri="{FF2B5EF4-FFF2-40B4-BE49-F238E27FC236}">
                  <a16:creationId xmlns:a16="http://schemas.microsoft.com/office/drawing/2014/main" id="{4868CC5A-0777-A586-5210-3F3DEC0ADB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3" y="1298"/>
              <a:ext cx="99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/>
                <a:t>C</a:t>
              </a:r>
            </a:p>
          </p:txBody>
        </p:sp>
        <p:sp>
          <p:nvSpPr>
            <p:cNvPr id="4131" name="Text Box 130">
              <a:extLst>
                <a:ext uri="{FF2B5EF4-FFF2-40B4-BE49-F238E27FC236}">
                  <a16:creationId xmlns:a16="http://schemas.microsoft.com/office/drawing/2014/main" id="{4536F85F-B7F5-869A-8343-47AB774BE7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91" y="1298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zh-CN" sz="2000" b="1"/>
            </a:p>
          </p:txBody>
        </p:sp>
        <p:sp>
          <p:nvSpPr>
            <p:cNvPr id="4132" name="Text Box 131">
              <a:extLst>
                <a:ext uri="{FF2B5EF4-FFF2-40B4-BE49-F238E27FC236}">
                  <a16:creationId xmlns:a16="http://schemas.microsoft.com/office/drawing/2014/main" id="{28599351-7B13-0060-7097-6F5EFE4D6B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09" y="1298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zh-CN" sz="2000" b="1"/>
            </a:p>
          </p:txBody>
        </p:sp>
        <p:sp>
          <p:nvSpPr>
            <p:cNvPr id="4133" name="Text Box 132">
              <a:extLst>
                <a:ext uri="{FF2B5EF4-FFF2-40B4-BE49-F238E27FC236}">
                  <a16:creationId xmlns:a16="http://schemas.microsoft.com/office/drawing/2014/main" id="{FC422341-FB6B-D2F1-0BF2-10AB34E988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26" y="1298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zh-CN" sz="2000" b="1"/>
            </a:p>
          </p:txBody>
        </p:sp>
        <p:sp>
          <p:nvSpPr>
            <p:cNvPr id="4134" name="Text Box 133">
              <a:extLst>
                <a:ext uri="{FF2B5EF4-FFF2-40B4-BE49-F238E27FC236}">
                  <a16:creationId xmlns:a16="http://schemas.microsoft.com/office/drawing/2014/main" id="{B10EB6BD-E008-1CC8-A43B-8E03566ED2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4" y="1298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zh-CN" sz="2000" b="1"/>
            </a:p>
          </p:txBody>
        </p:sp>
        <p:sp>
          <p:nvSpPr>
            <p:cNvPr id="4135" name="Text Box 134">
              <a:extLst>
                <a:ext uri="{FF2B5EF4-FFF2-40B4-BE49-F238E27FC236}">
                  <a16:creationId xmlns:a16="http://schemas.microsoft.com/office/drawing/2014/main" id="{0C93F5E4-3044-492B-D49F-E889E7543E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61" y="1298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zh-CN" sz="2000" b="1"/>
            </a:p>
          </p:txBody>
        </p:sp>
        <p:sp>
          <p:nvSpPr>
            <p:cNvPr id="4136" name="Text Box 135">
              <a:extLst>
                <a:ext uri="{FF2B5EF4-FFF2-40B4-BE49-F238E27FC236}">
                  <a16:creationId xmlns:a16="http://schemas.microsoft.com/office/drawing/2014/main" id="{D4696C7C-B11B-BEDC-89CB-1DF74FDA5C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79" y="1298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zh-CN" sz="2000" b="1"/>
            </a:p>
          </p:txBody>
        </p:sp>
        <p:sp>
          <p:nvSpPr>
            <p:cNvPr id="4137" name="Text Box 136">
              <a:extLst>
                <a:ext uri="{FF2B5EF4-FFF2-40B4-BE49-F238E27FC236}">
                  <a16:creationId xmlns:a16="http://schemas.microsoft.com/office/drawing/2014/main" id="{ADD81FF9-7F0E-9B36-0D34-CBF5BAADB9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96" y="1298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zh-CN" sz="2000" b="1"/>
            </a:p>
          </p:txBody>
        </p:sp>
        <p:sp>
          <p:nvSpPr>
            <p:cNvPr id="4138" name="Text Box 137">
              <a:extLst>
                <a:ext uri="{FF2B5EF4-FFF2-40B4-BE49-F238E27FC236}">
                  <a16:creationId xmlns:a16="http://schemas.microsoft.com/office/drawing/2014/main" id="{CA7939B2-ED5B-4966-A4B5-7CFFDEF21B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14" y="1298"/>
              <a:ext cx="318" cy="25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zh-CN" altLang="zh-CN" sz="2000" b="1"/>
            </a:p>
          </p:txBody>
        </p:sp>
      </p:grpSp>
      <p:sp>
        <p:nvSpPr>
          <p:cNvPr id="176267" name="Text Box 139">
            <a:extLst>
              <a:ext uri="{FF2B5EF4-FFF2-40B4-BE49-F238E27FC236}">
                <a16:creationId xmlns:a16="http://schemas.microsoft.com/office/drawing/2014/main" id="{CEFD7204-BB6C-1D2B-6FD6-A0A4C27767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3213" y="1412875"/>
            <a:ext cx="5048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/>
              <a:t>0</a:t>
            </a:r>
          </a:p>
        </p:txBody>
      </p:sp>
      <p:sp>
        <p:nvSpPr>
          <p:cNvPr id="176268" name="Text Box 140">
            <a:extLst>
              <a:ext uri="{FF2B5EF4-FFF2-40B4-BE49-F238E27FC236}">
                <a16:creationId xmlns:a16="http://schemas.microsoft.com/office/drawing/2014/main" id="{EC24AF40-C921-3F9A-3F29-92A401294C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8038" y="1412875"/>
            <a:ext cx="5048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/>
              <a:t>0</a:t>
            </a:r>
          </a:p>
        </p:txBody>
      </p:sp>
      <p:sp>
        <p:nvSpPr>
          <p:cNvPr id="176269" name="Text Box 141">
            <a:extLst>
              <a:ext uri="{FF2B5EF4-FFF2-40B4-BE49-F238E27FC236}">
                <a16:creationId xmlns:a16="http://schemas.microsoft.com/office/drawing/2014/main" id="{7F112088-1217-5D45-EFF8-CF2E5F4A11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275" y="1412875"/>
            <a:ext cx="5048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/>
              <a:t>2</a:t>
            </a:r>
          </a:p>
        </p:txBody>
      </p:sp>
      <p:sp>
        <p:nvSpPr>
          <p:cNvPr id="176270" name="Text Box 142">
            <a:extLst>
              <a:ext uri="{FF2B5EF4-FFF2-40B4-BE49-F238E27FC236}">
                <a16:creationId xmlns:a16="http://schemas.microsoft.com/office/drawing/2014/main" id="{50AD9246-9669-AFBC-A2FC-52C2172ABF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1412875"/>
            <a:ext cx="5048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/>
              <a:t>3</a:t>
            </a:r>
          </a:p>
        </p:txBody>
      </p:sp>
      <p:sp>
        <p:nvSpPr>
          <p:cNvPr id="176271" name="Text Box 143">
            <a:extLst>
              <a:ext uri="{FF2B5EF4-FFF2-40B4-BE49-F238E27FC236}">
                <a16:creationId xmlns:a16="http://schemas.microsoft.com/office/drawing/2014/main" id="{ACCADAEB-18C0-9752-CBBC-3C7893A86F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3213" y="2276475"/>
            <a:ext cx="5048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/>
              <a:t>2</a:t>
            </a:r>
          </a:p>
        </p:txBody>
      </p:sp>
      <p:sp>
        <p:nvSpPr>
          <p:cNvPr id="176272" name="Text Box 144">
            <a:extLst>
              <a:ext uri="{FF2B5EF4-FFF2-40B4-BE49-F238E27FC236}">
                <a16:creationId xmlns:a16="http://schemas.microsoft.com/office/drawing/2014/main" id="{ED105BC2-6059-1107-2003-88C57C217F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8038" y="2276475"/>
            <a:ext cx="5048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/>
              <a:t>2</a:t>
            </a:r>
          </a:p>
        </p:txBody>
      </p:sp>
      <p:sp>
        <p:nvSpPr>
          <p:cNvPr id="176273" name="Text Box 145">
            <a:extLst>
              <a:ext uri="{FF2B5EF4-FFF2-40B4-BE49-F238E27FC236}">
                <a16:creationId xmlns:a16="http://schemas.microsoft.com/office/drawing/2014/main" id="{E541BEC4-2B9F-6759-3995-4E784E8AAE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275" y="2276475"/>
            <a:ext cx="5048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/>
              <a:t>3</a:t>
            </a:r>
          </a:p>
        </p:txBody>
      </p:sp>
      <p:sp>
        <p:nvSpPr>
          <p:cNvPr id="176274" name="Text Box 146">
            <a:extLst>
              <a:ext uri="{FF2B5EF4-FFF2-40B4-BE49-F238E27FC236}">
                <a16:creationId xmlns:a16="http://schemas.microsoft.com/office/drawing/2014/main" id="{84032B76-2493-2547-BC27-4EFDD30960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2276475"/>
            <a:ext cx="5048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/>
              <a:t>4</a:t>
            </a:r>
          </a:p>
        </p:txBody>
      </p:sp>
      <p:grpSp>
        <p:nvGrpSpPr>
          <p:cNvPr id="10" name="Group 152">
            <a:extLst>
              <a:ext uri="{FF2B5EF4-FFF2-40B4-BE49-F238E27FC236}">
                <a16:creationId xmlns:a16="http://schemas.microsoft.com/office/drawing/2014/main" id="{BC7192F0-D66D-BC13-CAFA-99D80BF14876}"/>
              </a:ext>
            </a:extLst>
          </p:cNvPr>
          <p:cNvGrpSpPr>
            <a:grpSpLocks/>
          </p:cNvGrpSpPr>
          <p:nvPr/>
        </p:nvGrpSpPr>
        <p:grpSpPr bwMode="auto">
          <a:xfrm>
            <a:off x="2843213" y="2781300"/>
            <a:ext cx="3529012" cy="396875"/>
            <a:chOff x="1791" y="2160"/>
            <a:chExt cx="2223" cy="250"/>
          </a:xfrm>
        </p:grpSpPr>
        <p:sp>
          <p:nvSpPr>
            <p:cNvPr id="4126" name="Text Box 147">
              <a:extLst>
                <a:ext uri="{FF2B5EF4-FFF2-40B4-BE49-F238E27FC236}">
                  <a16:creationId xmlns:a16="http://schemas.microsoft.com/office/drawing/2014/main" id="{052BEC8C-55DC-3531-C1C9-766CD07EED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91" y="2160"/>
              <a:ext cx="31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FF0000"/>
                  </a:solidFill>
                </a:rPr>
                <a:t>11</a:t>
              </a:r>
            </a:p>
          </p:txBody>
        </p:sp>
        <p:sp>
          <p:nvSpPr>
            <p:cNvPr id="4127" name="Text Box 149">
              <a:extLst>
                <a:ext uri="{FF2B5EF4-FFF2-40B4-BE49-F238E27FC236}">
                  <a16:creationId xmlns:a16="http://schemas.microsoft.com/office/drawing/2014/main" id="{8D4C0EBB-1D89-2F93-B9A0-A0DD8AC400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09" y="2160"/>
              <a:ext cx="31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FF0000"/>
                  </a:solidFill>
                </a:rPr>
                <a:t>12</a:t>
              </a:r>
            </a:p>
          </p:txBody>
        </p:sp>
        <p:sp>
          <p:nvSpPr>
            <p:cNvPr id="4128" name="Text Box 150">
              <a:extLst>
                <a:ext uri="{FF2B5EF4-FFF2-40B4-BE49-F238E27FC236}">
                  <a16:creationId xmlns:a16="http://schemas.microsoft.com/office/drawing/2014/main" id="{650BBACC-D996-B80D-99F1-15E9A62044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61" y="2160"/>
              <a:ext cx="31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FF0000"/>
                  </a:solidFill>
                </a:rPr>
                <a:t>15</a:t>
              </a:r>
            </a:p>
          </p:txBody>
        </p:sp>
        <p:sp>
          <p:nvSpPr>
            <p:cNvPr id="4129" name="Text Box 151">
              <a:extLst>
                <a:ext uri="{FF2B5EF4-FFF2-40B4-BE49-F238E27FC236}">
                  <a16:creationId xmlns:a16="http://schemas.microsoft.com/office/drawing/2014/main" id="{6B05FDBA-6EBB-A200-93D8-8DD12A1E1D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96" y="2160"/>
              <a:ext cx="31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FF0000"/>
                  </a:solidFill>
                </a:rPr>
                <a:t>17</a:t>
              </a:r>
            </a:p>
          </p:txBody>
        </p:sp>
      </p:grpSp>
      <p:grpSp>
        <p:nvGrpSpPr>
          <p:cNvPr id="11" name="Group 157">
            <a:extLst>
              <a:ext uri="{FF2B5EF4-FFF2-40B4-BE49-F238E27FC236}">
                <a16:creationId xmlns:a16="http://schemas.microsoft.com/office/drawing/2014/main" id="{688B72B6-C8CF-5EB9-4801-EF2C01B1A87D}"/>
              </a:ext>
            </a:extLst>
          </p:cNvPr>
          <p:cNvGrpSpPr>
            <a:grpSpLocks/>
          </p:cNvGrpSpPr>
          <p:nvPr/>
        </p:nvGrpSpPr>
        <p:grpSpPr bwMode="auto">
          <a:xfrm>
            <a:off x="3851275" y="2781300"/>
            <a:ext cx="3025775" cy="396875"/>
            <a:chOff x="2426" y="2160"/>
            <a:chExt cx="1906" cy="250"/>
          </a:xfrm>
        </p:grpSpPr>
        <p:sp>
          <p:nvSpPr>
            <p:cNvPr id="4122" name="Rectangle 153">
              <a:extLst>
                <a:ext uri="{FF2B5EF4-FFF2-40B4-BE49-F238E27FC236}">
                  <a16:creationId xmlns:a16="http://schemas.microsoft.com/office/drawing/2014/main" id="{46354250-4022-42CE-F114-EDD9DFF4AB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6" y="2160"/>
              <a:ext cx="31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0000FF"/>
                  </a:solidFill>
                </a:rPr>
                <a:t>13</a:t>
              </a:r>
            </a:p>
          </p:txBody>
        </p:sp>
        <p:sp>
          <p:nvSpPr>
            <p:cNvPr id="4123" name="Rectangle 154">
              <a:extLst>
                <a:ext uri="{FF2B5EF4-FFF2-40B4-BE49-F238E27FC236}">
                  <a16:creationId xmlns:a16="http://schemas.microsoft.com/office/drawing/2014/main" id="{202F0A03-AD4A-8B20-B55A-EB2C6695E8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2160"/>
              <a:ext cx="31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0000FF"/>
                  </a:solidFill>
                </a:rPr>
                <a:t>14</a:t>
              </a:r>
            </a:p>
          </p:txBody>
        </p:sp>
        <p:sp>
          <p:nvSpPr>
            <p:cNvPr id="4124" name="Rectangle 155">
              <a:extLst>
                <a:ext uri="{FF2B5EF4-FFF2-40B4-BE49-F238E27FC236}">
                  <a16:creationId xmlns:a16="http://schemas.microsoft.com/office/drawing/2014/main" id="{1A033E07-B581-9588-DC8E-0FBC244721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9" y="2160"/>
              <a:ext cx="31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0000FF"/>
                  </a:solidFill>
                </a:rPr>
                <a:t>16</a:t>
              </a:r>
            </a:p>
          </p:txBody>
        </p:sp>
        <p:sp>
          <p:nvSpPr>
            <p:cNvPr id="4125" name="Rectangle 156">
              <a:extLst>
                <a:ext uri="{FF2B5EF4-FFF2-40B4-BE49-F238E27FC236}">
                  <a16:creationId xmlns:a16="http://schemas.microsoft.com/office/drawing/2014/main" id="{1E8ACB6C-ACA0-DD2F-47C3-8E778F8AAD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4" y="2160"/>
              <a:ext cx="31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0000FF"/>
                  </a:solidFill>
                </a:rPr>
                <a:t>18</a:t>
              </a:r>
            </a:p>
          </p:txBody>
        </p:sp>
      </p:grpSp>
      <p:sp>
        <p:nvSpPr>
          <p:cNvPr id="176286" name="Rectangle 158">
            <a:extLst>
              <a:ext uri="{FF2B5EF4-FFF2-40B4-BE49-F238E27FC236}">
                <a16:creationId xmlns:a16="http://schemas.microsoft.com/office/drawing/2014/main" id="{72B0F4E8-5936-869F-0FDE-EC8C55ECF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3357563"/>
            <a:ext cx="2952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ym typeface="Wingdings" pitchFamily="2" charset="2"/>
              </a:rPr>
              <a:t></a:t>
            </a:r>
            <a:r>
              <a:rPr lang="en-US" altLang="zh-CN">
                <a:sym typeface="Wingdings" pitchFamily="2" charset="2"/>
              </a:rPr>
              <a:t> </a:t>
            </a:r>
            <a:r>
              <a:rPr lang="en-US" altLang="zh-CN" b="1">
                <a:sym typeface="Webdings" pitchFamily="2" charset="2"/>
              </a:rPr>
              <a:t>Binary Search</a:t>
            </a: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5B710EAC-3654-C607-1CD3-9CB12AE0CB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8525" y="3860800"/>
            <a:ext cx="3673475" cy="1366838"/>
          </a:xfrm>
          <a:prstGeom prst="foldedCorner">
            <a:avLst>
              <a:gd name="adj" fmla="val 11083"/>
            </a:avLst>
          </a:prstGeom>
          <a:gradFill rotWithShape="0">
            <a:gsLst>
              <a:gs pos="0">
                <a:srgbClr val="FFFFFF"/>
              </a:gs>
              <a:gs pos="100000">
                <a:schemeClr val="bg1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180000" tIns="118800" rIns="36000" bIns="46800"/>
          <a:lstStyle>
            <a:lvl1pPr marL="290513" indent="-290513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pt-BR" altLang="zh-CN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altLang="zh-CN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CN" sz="20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, 1 </a:t>
            </a:r>
            <a:r>
              <a:rPr lang="en-US" altLang="zh-CN" sz="2000" b="1" dirty="0">
                <a:latin typeface="Arial" panose="020B0604020202020204" pitchFamily="34" charset="0"/>
                <a:sym typeface="Symbol" pitchFamily="2" charset="2"/>
              </a:rPr>
              <a:t></a:t>
            </a:r>
            <a:r>
              <a:rPr lang="pt-BR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altLang="zh-CN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pt-BR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latin typeface="Arial" panose="020B0604020202020204" pitchFamily="34" charset="0"/>
                <a:sym typeface="Symbol" pitchFamily="2" charset="2"/>
              </a:rPr>
              <a:t></a:t>
            </a:r>
            <a:r>
              <a:rPr lang="pt-BR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altLang="zh-CN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pt-BR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pt-BR" altLang="zh-CN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pardo</a:t>
            </a:r>
          </a:p>
          <a:p>
            <a:pPr eaLnBrk="1" hangingPunct="1"/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    RANK(</a:t>
            </a:r>
            <a:r>
              <a:rPr lang="en-US" altLang="zh-CN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, B) := BS(A(</a:t>
            </a:r>
            <a:r>
              <a:rPr lang="en-US" altLang="zh-CN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), B)</a:t>
            </a:r>
          </a:p>
          <a:p>
            <a:pPr eaLnBrk="1" hangingPunct="1"/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    RANK(</a:t>
            </a:r>
            <a:r>
              <a:rPr lang="en-US" altLang="zh-CN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, A) := BS(B(</a:t>
            </a:r>
            <a:r>
              <a:rPr lang="en-US" altLang="zh-CN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), A)</a:t>
            </a:r>
          </a:p>
        </p:txBody>
      </p:sp>
      <p:sp>
        <p:nvSpPr>
          <p:cNvPr id="176289" name="Rectangle 161">
            <a:extLst>
              <a:ext uri="{FF2B5EF4-FFF2-40B4-BE49-F238E27FC236}">
                <a16:creationId xmlns:a16="http://schemas.microsoft.com/office/drawing/2014/main" id="{B112D500-D2D4-E686-78A6-8FB9EE240C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0775" y="3357563"/>
            <a:ext cx="2952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ym typeface="Wingdings" pitchFamily="2" charset="2"/>
              </a:rPr>
              <a:t></a:t>
            </a:r>
            <a:r>
              <a:rPr lang="en-US" altLang="zh-CN">
                <a:sym typeface="Wingdings" pitchFamily="2" charset="2"/>
              </a:rPr>
              <a:t> </a:t>
            </a:r>
            <a:r>
              <a:rPr lang="en-US" altLang="zh-CN" b="1">
                <a:sym typeface="Webdings" pitchFamily="2" charset="2"/>
              </a:rPr>
              <a:t>Serial Ranking</a:t>
            </a:r>
          </a:p>
        </p:txBody>
      </p:sp>
      <p:sp>
        <p:nvSpPr>
          <p:cNvPr id="2" name="AutoShape 4">
            <a:extLst>
              <a:ext uri="{FF2B5EF4-FFF2-40B4-BE49-F238E27FC236}">
                <a16:creationId xmlns:a16="http://schemas.microsoft.com/office/drawing/2014/main" id="{95907835-3631-3304-387F-3134696C5D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7900" y="3860800"/>
            <a:ext cx="3673475" cy="2016125"/>
          </a:xfrm>
          <a:prstGeom prst="foldedCorner">
            <a:avLst>
              <a:gd name="adj" fmla="val 11083"/>
            </a:avLst>
          </a:prstGeom>
          <a:gradFill rotWithShape="0">
            <a:gsLst>
              <a:gs pos="0">
                <a:srgbClr val="FFFFFF"/>
              </a:gs>
              <a:gs pos="100000">
                <a:schemeClr val="bg1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180000" tIns="118800" rIns="36000" bIns="46800"/>
          <a:lstStyle>
            <a:lvl1pPr marL="290513" indent="-290513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5000"/>
              </a:lnSpc>
            </a:pPr>
            <a:r>
              <a:rPr lang="pt-BR" altLang="zh-CN" sz="2000" b="1">
                <a:latin typeface="Arial" panose="020B0604020202020204" pitchFamily="34" charset="0"/>
                <a:cs typeface="Arial" panose="020B0604020202020204" pitchFamily="34" charset="0"/>
              </a:rPr>
              <a:t>i = j = 0; </a:t>
            </a:r>
          </a:p>
          <a:p>
            <a:pPr eaLnBrk="1" hangingPunct="1">
              <a:lnSpc>
                <a:spcPct val="95000"/>
              </a:lnSpc>
            </a:pPr>
            <a:r>
              <a:rPr lang="pt-BR" altLang="zh-CN" sz="20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while </a:t>
            </a:r>
            <a:r>
              <a:rPr lang="pt-BR" altLang="zh-CN" sz="2000" b="1">
                <a:latin typeface="Arial" panose="020B0604020202020204" pitchFamily="34" charset="0"/>
                <a:cs typeface="Arial" panose="020B0604020202020204" pitchFamily="34" charset="0"/>
              </a:rPr>
              <a:t>( i </a:t>
            </a:r>
            <a:r>
              <a:rPr lang="en-US" altLang="zh-CN" sz="2000" b="1">
                <a:sym typeface="Symbol" pitchFamily="2" charset="2"/>
              </a:rPr>
              <a:t></a:t>
            </a:r>
            <a:r>
              <a:rPr lang="pt-BR" altLang="zh-CN" sz="2000"/>
              <a:t> </a:t>
            </a:r>
            <a:r>
              <a:rPr lang="pt-BR" altLang="zh-CN" sz="2000" b="1">
                <a:latin typeface="Arial" panose="020B0604020202020204" pitchFamily="34" charset="0"/>
                <a:cs typeface="Arial" panose="020B0604020202020204" pitchFamily="34" charset="0"/>
              </a:rPr>
              <a:t>n || j </a:t>
            </a:r>
            <a:r>
              <a:rPr lang="en-US" altLang="zh-CN" sz="2000" b="1">
                <a:sym typeface="Symbol" pitchFamily="2" charset="2"/>
              </a:rPr>
              <a:t></a:t>
            </a:r>
            <a:r>
              <a:rPr lang="pt-BR" altLang="zh-CN" sz="2000"/>
              <a:t> </a:t>
            </a:r>
            <a:r>
              <a:rPr lang="pt-BR" altLang="zh-CN" sz="2000" b="1">
                <a:latin typeface="Arial" panose="020B0604020202020204" pitchFamily="34" charset="0"/>
                <a:cs typeface="Arial" panose="020B0604020202020204" pitchFamily="34" charset="0"/>
              </a:rPr>
              <a:t>m ) {</a:t>
            </a:r>
          </a:p>
          <a:p>
            <a:pPr eaLnBrk="1" hangingPunct="1">
              <a:lnSpc>
                <a:spcPct val="95000"/>
              </a:lnSpc>
            </a:pPr>
            <a:r>
              <a:rPr lang="pt-BR" altLang="zh-CN" sz="2000" b="1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pt-BR" altLang="zh-CN" sz="20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</a:t>
            </a:r>
            <a:r>
              <a:rPr lang="pt-BR" altLang="zh-CN" sz="2000" b="1">
                <a:latin typeface="Arial" panose="020B0604020202020204" pitchFamily="34" charset="0"/>
                <a:cs typeface="Arial" panose="020B0604020202020204" pitchFamily="34" charset="0"/>
              </a:rPr>
              <a:t>( A(i+1) &lt; B(j+1) )</a:t>
            </a:r>
          </a:p>
          <a:p>
            <a:pPr eaLnBrk="1" hangingPunct="1">
              <a:lnSpc>
                <a:spcPct val="95000"/>
              </a:lnSpc>
            </a:pPr>
            <a:r>
              <a:rPr lang="pt-BR" altLang="zh-CN" sz="2000" b="1">
                <a:latin typeface="Arial" panose="020B0604020202020204" pitchFamily="34" charset="0"/>
                <a:cs typeface="Arial" panose="020B0604020202020204" pitchFamily="34" charset="0"/>
              </a:rPr>
              <a:t>        RANK(++i, B) = j;</a:t>
            </a:r>
          </a:p>
          <a:p>
            <a:pPr eaLnBrk="1" hangingPunct="1">
              <a:lnSpc>
                <a:spcPct val="95000"/>
              </a:lnSpc>
            </a:pPr>
            <a:r>
              <a:rPr lang="pt-BR" altLang="zh-CN" sz="2000" b="1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pt-BR" altLang="zh-CN" sz="20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else</a:t>
            </a:r>
            <a:r>
              <a:rPr lang="pt-BR" altLang="zh-CN" sz="2000" b="1">
                <a:latin typeface="Arial" panose="020B0604020202020204" pitchFamily="34" charset="0"/>
                <a:cs typeface="Arial" panose="020B0604020202020204" pitchFamily="34" charset="0"/>
              </a:rPr>
              <a:t> RANK(++j, A) = i;</a:t>
            </a:r>
          </a:p>
          <a:p>
            <a:pPr eaLnBrk="1" hangingPunct="1">
              <a:lnSpc>
                <a:spcPct val="95000"/>
              </a:lnSpc>
            </a:pPr>
            <a:r>
              <a:rPr lang="pt-BR" altLang="zh-CN" sz="2000" b="1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zh-CN" sz="20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416361A-2811-8870-1F7F-5B41D2C022E8}"/>
                  </a:ext>
                </a:extLst>
              </p:cNvPr>
              <p:cNvSpPr txBox="1"/>
              <p:nvPr/>
            </p:nvSpPr>
            <p:spPr>
              <a:xfrm>
                <a:off x="827088" y="5445125"/>
                <a:ext cx="2468560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CN" i="1" dirty="0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CN" i="1" dirty="0" smtClean="0">
                          <a:latin typeface="Cambria Math" panose="02040503050406030204" pitchFamily="18" charset="0"/>
                        </a:rPr>
                        <m:t> = </m:t>
                      </m:r>
                      <m:r>
                        <a:rPr lang="en-CN" i="1" dirty="0" smtClean="0">
                          <a:latin typeface="Cambria Math" panose="02040503050406030204" pitchFamily="18" charset="0"/>
                        </a:rPr>
                        <m:t>𝑂</m:t>
                      </m:r>
                      <m:r>
                        <a:rPr lang="en-CN" i="1" dirty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CN" i="1" dirty="0" smtClean="0">
                          <a:latin typeface="Cambria Math" panose="02040503050406030204" pitchFamily="18" charset="0"/>
                        </a:rPr>
                        <m:t>log</m:t>
                      </m:r>
                      <m:r>
                        <a:rPr lang="en-CN" i="1" dirty="0" smtClean="0">
                          <a:latin typeface="Cambria Math" panose="02040503050406030204" pitchFamily="18" charset="0"/>
                        </a:rPr>
                        <m:t>⁡</m:t>
                      </m:r>
                      <m:r>
                        <a:rPr lang="en-CN" i="1" dirty="0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CN" i="1" dirty="0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CN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CN" i="1" dirty="0" smtClean="0">
                          <a:latin typeface="Cambria Math" panose="02040503050406030204" pitchFamily="18" charset="0"/>
                        </a:rPr>
                        <m:t>𝑊</m:t>
                      </m:r>
                      <m:r>
                        <a:rPr lang="en-CN" i="1" dirty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CN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CN" i="1" dirty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CN" i="1" dirty="0" smtClean="0">
                          <a:latin typeface="Cambria Math" panose="02040503050406030204" pitchFamily="18" charset="0"/>
                        </a:rPr>
                        <m:t>𝑂</m:t>
                      </m:r>
                      <m:d>
                        <m:dPr>
                          <m:ctrlPr>
                            <a:rPr lang="en-CN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N" i="1" dirty="0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CN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CN" i="1" dirty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</m:oMath>
                  </m:oMathPara>
                </a14:m>
                <a:endParaRPr lang="en-CN" dirty="0"/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416361A-2811-8870-1F7F-5B41D2C022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088" y="5445125"/>
                <a:ext cx="2468560" cy="830997"/>
              </a:xfrm>
              <a:prstGeom prst="rect">
                <a:avLst/>
              </a:prstGeom>
              <a:blipFill>
                <a:blip r:embed="rId3"/>
                <a:stretch>
                  <a:fillRect l="-513" b="-11940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850F87E-DF35-CE19-73D9-A899F018CCD2}"/>
                  </a:ext>
                </a:extLst>
              </p:cNvPr>
              <p:cNvSpPr txBox="1"/>
              <p:nvPr/>
            </p:nvSpPr>
            <p:spPr>
              <a:xfrm>
                <a:off x="4777297" y="5896379"/>
                <a:ext cx="2686698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𝑊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𝑂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CN" dirty="0"/>
              </a:p>
            </p:txBody>
          </p:sp>
        </mc:Choice>
        <mc:Fallback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850F87E-DF35-CE19-73D9-A899F018CC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7297" y="5896379"/>
                <a:ext cx="2686698" cy="369332"/>
              </a:xfrm>
              <a:prstGeom prst="rect">
                <a:avLst/>
              </a:prstGeom>
              <a:blipFill>
                <a:blip r:embed="rId4"/>
                <a:stretch>
                  <a:fillRect l="-1887" r="-3302" b="-33333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6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6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267" grpId="0"/>
      <p:bldP spid="176268" grpId="0"/>
      <p:bldP spid="176269" grpId="0"/>
      <p:bldP spid="176270" grpId="0"/>
      <p:bldP spid="176271" grpId="0"/>
      <p:bldP spid="176272" grpId="0"/>
      <p:bldP spid="176273" grpId="0"/>
      <p:bldP spid="176274" grpId="0"/>
      <p:bldP spid="176286" grpId="0"/>
      <p:bldP spid="4" grpId="0" animBg="1" autoUpdateAnimBg="0"/>
      <p:bldP spid="176289" grpId="0"/>
      <p:bldP spid="2" grpId="0" animBg="1" autoUpdateAnimBg="0"/>
      <p:bldP spid="12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灯片编号占位符 3">
            <a:extLst>
              <a:ext uri="{FF2B5EF4-FFF2-40B4-BE49-F238E27FC236}">
                <a16:creationId xmlns:a16="http://schemas.microsoft.com/office/drawing/2014/main" id="{AB819ADE-BC9C-5262-0EED-20730BEED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6A422C2-0B8B-F64F-A133-17F6B5391ACC}" type="slidenum">
              <a:rPr lang="en-US" altLang="zh-CN" sz="1400"/>
              <a:pPr eaLnBrk="1" hangingPunct="1"/>
              <a:t>17</a:t>
            </a:fld>
            <a:endParaRPr lang="en-US" altLang="zh-CN" sz="1400"/>
          </a:p>
        </p:txBody>
      </p:sp>
      <p:sp>
        <p:nvSpPr>
          <p:cNvPr id="5127" name="Text Box 2">
            <a:extLst>
              <a:ext uri="{FF2B5EF4-FFF2-40B4-BE49-F238E27FC236}">
                <a16:creationId xmlns:a16="http://schemas.microsoft.com/office/drawing/2014/main" id="{C248920C-C70B-1BE8-DA87-7FE17A4F96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2588" y="0"/>
            <a:ext cx="24050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1800" b="1">
                <a:solidFill>
                  <a:schemeClr val="hlink"/>
                </a:solidFill>
                <a:sym typeface="Webdings" pitchFamily="2" charset="2"/>
              </a:rPr>
              <a:t>Parallel Algorithms</a:t>
            </a:r>
          </a:p>
        </p:txBody>
      </p:sp>
      <p:sp>
        <p:nvSpPr>
          <p:cNvPr id="178180" name="Text Box 4">
            <a:extLst>
              <a:ext uri="{FF2B5EF4-FFF2-40B4-BE49-F238E27FC236}">
                <a16:creationId xmlns:a16="http://schemas.microsoft.com/office/drawing/2014/main" id="{1AEB6013-AC09-4E77-868E-79994CB037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620713"/>
            <a:ext cx="34575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40000"/>
              </a:spcBef>
              <a:buFont typeface="Wingdings" pitchFamily="2" charset="2"/>
              <a:buChar char="F"/>
            </a:pPr>
            <a:r>
              <a:rPr lang="en-US" altLang="zh-CN" b="1"/>
              <a:t> Parallel Ranking</a:t>
            </a:r>
          </a:p>
        </p:txBody>
      </p:sp>
      <p:sp>
        <p:nvSpPr>
          <p:cNvPr id="178183" name="Rectangle 7">
            <a:extLst>
              <a:ext uri="{FF2B5EF4-FFF2-40B4-BE49-F238E27FC236}">
                <a16:creationId xmlns:a16="http://schemas.microsoft.com/office/drawing/2014/main" id="{217E56CC-B386-8609-3630-AFC8178489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450" y="1052513"/>
            <a:ext cx="72009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60000"/>
              </a:spcBef>
              <a:buClr>
                <a:schemeClr val="tx1"/>
              </a:buClr>
            </a:pPr>
            <a:r>
              <a:rPr lang="en-US" altLang="zh-CN" sz="2000" b="1" dirty="0"/>
              <a:t>Assume that </a:t>
            </a:r>
            <a:r>
              <a:rPr lang="en-US" altLang="zh-CN" sz="2000" b="1" i="1" dirty="0"/>
              <a:t>n</a:t>
            </a:r>
            <a:r>
              <a:rPr lang="en-US" altLang="zh-CN" sz="2000" b="1" dirty="0"/>
              <a:t> = </a:t>
            </a:r>
            <a:r>
              <a:rPr lang="en-US" altLang="zh-CN" sz="2000" b="1" i="1" dirty="0"/>
              <a:t>m</a:t>
            </a:r>
            <a:r>
              <a:rPr lang="en-US" altLang="zh-CN" sz="2000" b="1" dirty="0"/>
              <a:t> ; and that A(</a:t>
            </a:r>
            <a:r>
              <a:rPr lang="en-US" altLang="zh-CN" sz="2000" b="1" i="1" dirty="0"/>
              <a:t>n</a:t>
            </a:r>
            <a:r>
              <a:rPr lang="en-US" altLang="zh-CN" sz="2000" b="1" dirty="0"/>
              <a:t>+1) and B(</a:t>
            </a:r>
            <a:r>
              <a:rPr lang="en-US" altLang="zh-CN" sz="2000" b="1" i="1" dirty="0"/>
              <a:t>n</a:t>
            </a:r>
            <a:r>
              <a:rPr lang="en-US" altLang="zh-CN" sz="2000" b="1" dirty="0"/>
              <a:t>+1) are each larger than both A(</a:t>
            </a:r>
            <a:r>
              <a:rPr lang="en-US" altLang="zh-CN" sz="2000" b="1" i="1" dirty="0"/>
              <a:t>n</a:t>
            </a:r>
            <a:r>
              <a:rPr lang="en-US" altLang="zh-CN" sz="2000" b="1" dirty="0"/>
              <a:t>) and B(</a:t>
            </a:r>
            <a:r>
              <a:rPr lang="en-US" altLang="zh-CN" sz="2000" b="1" i="1" dirty="0"/>
              <a:t>n</a:t>
            </a:r>
            <a:r>
              <a:rPr lang="en-US" altLang="zh-CN" sz="2000" b="1" dirty="0"/>
              <a:t>).</a:t>
            </a:r>
          </a:p>
        </p:txBody>
      </p:sp>
      <p:sp>
        <p:nvSpPr>
          <p:cNvPr id="178184" name="Rectangle 8">
            <a:extLst>
              <a:ext uri="{FF2B5EF4-FFF2-40B4-BE49-F238E27FC236}">
                <a16:creationId xmlns:a16="http://schemas.microsoft.com/office/drawing/2014/main" id="{C1CC9260-9BD0-2C21-6510-835F997F3F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113" y="1844675"/>
            <a:ext cx="26511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60000"/>
              </a:spcBef>
              <a:buClr>
                <a:schemeClr val="tx1"/>
              </a:buClr>
            </a:pPr>
            <a:r>
              <a:rPr lang="en-US" altLang="zh-CN" sz="2000" b="1">
                <a:solidFill>
                  <a:srgbClr val="0000FF"/>
                </a:solidFill>
                <a:latin typeface="Arial" panose="020B0604020202020204" pitchFamily="34" charset="0"/>
              </a:rPr>
              <a:t>Stage 1: Partitioning</a:t>
            </a:r>
          </a:p>
        </p:txBody>
      </p:sp>
      <p:graphicFrame>
        <p:nvGraphicFramePr>
          <p:cNvPr id="178185" name="Object 9">
            <a:extLst>
              <a:ext uri="{FF2B5EF4-FFF2-40B4-BE49-F238E27FC236}">
                <a16:creationId xmlns:a16="http://schemas.microsoft.com/office/drawing/2014/main" id="{4D37B99A-4A60-93FB-9DC2-FD44E686236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08400" y="1844675"/>
          <a:ext cx="147320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2" imgW="18135600" imgH="4686300" progId="Equation.3">
                  <p:embed/>
                </p:oleObj>
              </mc:Choice>
              <mc:Fallback>
                <p:oleObj name="公式" r:id="rId2" imgW="18135600" imgH="46863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1844675"/>
                        <a:ext cx="1473200" cy="379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8186" name="Text Box 10">
            <a:extLst>
              <a:ext uri="{FF2B5EF4-FFF2-40B4-BE49-F238E27FC236}">
                <a16:creationId xmlns:a16="http://schemas.microsoft.com/office/drawing/2014/main" id="{BAE90648-D9C1-8CE0-D0B1-DB506C8707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888" y="2205038"/>
            <a:ext cx="61928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zh-CN" sz="2000" b="1"/>
              <a:t> A_Select( </a:t>
            </a:r>
            <a:r>
              <a:rPr lang="en-US" altLang="zh-CN" sz="2000" b="1" i="1"/>
              <a:t>i </a:t>
            </a:r>
            <a:r>
              <a:rPr lang="en-US" altLang="zh-CN" sz="2000" b="1"/>
              <a:t>) = A( 1+(</a:t>
            </a:r>
            <a:r>
              <a:rPr lang="en-US" altLang="zh-CN" sz="2000" b="1" i="1"/>
              <a:t>i</a:t>
            </a:r>
            <a:r>
              <a:rPr lang="en-US" altLang="zh-CN" sz="2000" b="1"/>
              <a:t>-1)log</a:t>
            </a:r>
            <a:r>
              <a:rPr lang="en-US" altLang="zh-CN" sz="2000" b="1" i="1"/>
              <a:t>n </a:t>
            </a:r>
            <a:r>
              <a:rPr lang="en-US" altLang="zh-CN" sz="2000" b="1"/>
              <a:t>)   for 1 </a:t>
            </a:r>
            <a:r>
              <a:rPr lang="en-US" altLang="zh-CN" sz="2000" b="1">
                <a:sym typeface="Symbol" pitchFamily="2" charset="2"/>
              </a:rPr>
              <a:t> </a:t>
            </a:r>
            <a:r>
              <a:rPr lang="en-US" altLang="zh-CN" sz="2000" b="1" i="1">
                <a:sym typeface="Symbol" pitchFamily="2" charset="2"/>
              </a:rPr>
              <a:t>i </a:t>
            </a:r>
            <a:r>
              <a:rPr lang="en-US" altLang="zh-CN" sz="2000" b="1">
                <a:sym typeface="Symbol" pitchFamily="2" charset="2"/>
              </a:rPr>
              <a:t> </a:t>
            </a:r>
            <a:r>
              <a:rPr lang="en-US" altLang="zh-CN" sz="2000" b="1" i="1">
                <a:sym typeface="Symbol" pitchFamily="2" charset="2"/>
              </a:rPr>
              <a:t>p</a:t>
            </a:r>
          </a:p>
          <a:p>
            <a:pPr eaLnBrk="1" hangingPunct="1">
              <a:buFontTx/>
              <a:buChar char="•"/>
            </a:pPr>
            <a:r>
              <a:rPr lang="en-US" altLang="zh-CN" sz="2000" b="1"/>
              <a:t> B_Select( </a:t>
            </a:r>
            <a:r>
              <a:rPr lang="en-US" altLang="zh-CN" sz="2000" b="1" i="1"/>
              <a:t>i </a:t>
            </a:r>
            <a:r>
              <a:rPr lang="en-US" altLang="zh-CN" sz="2000" b="1"/>
              <a:t>) = B( 1+(</a:t>
            </a:r>
            <a:r>
              <a:rPr lang="en-US" altLang="zh-CN" sz="2000" b="1" i="1"/>
              <a:t>i</a:t>
            </a:r>
            <a:r>
              <a:rPr lang="en-US" altLang="zh-CN" sz="2000" b="1"/>
              <a:t>-1)log</a:t>
            </a:r>
            <a:r>
              <a:rPr lang="en-US" altLang="zh-CN" sz="2000" b="1" i="1"/>
              <a:t>n </a:t>
            </a:r>
            <a:r>
              <a:rPr lang="en-US" altLang="zh-CN" sz="2000" b="1"/>
              <a:t>)   for 1 </a:t>
            </a:r>
            <a:r>
              <a:rPr lang="en-US" altLang="zh-CN" sz="2000" b="1">
                <a:sym typeface="Symbol" pitchFamily="2" charset="2"/>
              </a:rPr>
              <a:t> </a:t>
            </a:r>
            <a:r>
              <a:rPr lang="en-US" altLang="zh-CN" sz="2000" b="1" i="1">
                <a:sym typeface="Symbol" pitchFamily="2" charset="2"/>
              </a:rPr>
              <a:t>i </a:t>
            </a:r>
            <a:r>
              <a:rPr lang="en-US" altLang="zh-CN" sz="2000" b="1">
                <a:sym typeface="Symbol" pitchFamily="2" charset="2"/>
              </a:rPr>
              <a:t> </a:t>
            </a:r>
            <a:r>
              <a:rPr lang="en-US" altLang="zh-CN" sz="2000" b="1" i="1">
                <a:sym typeface="Symbol" pitchFamily="2" charset="2"/>
              </a:rPr>
              <a:t>p</a:t>
            </a:r>
          </a:p>
        </p:txBody>
      </p:sp>
      <p:sp>
        <p:nvSpPr>
          <p:cNvPr id="178187" name="Text Box 11">
            <a:extLst>
              <a:ext uri="{FF2B5EF4-FFF2-40B4-BE49-F238E27FC236}">
                <a16:creationId xmlns:a16="http://schemas.microsoft.com/office/drawing/2014/main" id="{712C25AD-4203-FEC8-87A1-A26E365D0F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888" y="2852738"/>
            <a:ext cx="6985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2000" b="1" dirty="0"/>
              <a:t> Compute RANK for each </a:t>
            </a:r>
            <a:r>
              <a:rPr lang="en-US" altLang="zh-CN" sz="2000" b="1" i="1" dirty="0"/>
              <a:t>selected</a:t>
            </a:r>
            <a:r>
              <a:rPr lang="en-US" altLang="zh-CN" sz="2000" b="1" dirty="0"/>
              <a:t> element</a:t>
            </a:r>
            <a:endParaRPr lang="en-US" altLang="zh-CN" sz="2000" b="1" i="1" dirty="0">
              <a:sym typeface="Symbol" pitchFamily="2" charset="2"/>
            </a:endParaRPr>
          </a:p>
        </p:txBody>
      </p:sp>
      <p:grpSp>
        <p:nvGrpSpPr>
          <p:cNvPr id="2" name="Group 46">
            <a:extLst>
              <a:ext uri="{FF2B5EF4-FFF2-40B4-BE49-F238E27FC236}">
                <a16:creationId xmlns:a16="http://schemas.microsoft.com/office/drawing/2014/main" id="{86036DE6-6FD7-FEB5-E4E3-10B91E24A322}"/>
              </a:ext>
            </a:extLst>
          </p:cNvPr>
          <p:cNvGrpSpPr>
            <a:grpSpLocks/>
          </p:cNvGrpSpPr>
          <p:nvPr/>
        </p:nvGrpSpPr>
        <p:grpSpPr bwMode="auto">
          <a:xfrm>
            <a:off x="1187450" y="3429000"/>
            <a:ext cx="6121400" cy="366713"/>
            <a:chOff x="748" y="2387"/>
            <a:chExt cx="3856" cy="231"/>
          </a:xfrm>
        </p:grpSpPr>
        <p:sp>
          <p:nvSpPr>
            <p:cNvPr id="5182" name="Text Box 12">
              <a:extLst>
                <a:ext uri="{FF2B5EF4-FFF2-40B4-BE49-F238E27FC236}">
                  <a16:creationId xmlns:a16="http://schemas.microsoft.com/office/drawing/2014/main" id="{1CD13F22-7E80-C4F3-ABD7-6BFBA78220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8" y="2387"/>
              <a:ext cx="22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 b="1">
                  <a:solidFill>
                    <a:srgbClr val="FF0000"/>
                  </a:solidFill>
                </a:rPr>
                <a:t>A</a:t>
              </a:r>
            </a:p>
          </p:txBody>
        </p:sp>
        <p:sp>
          <p:nvSpPr>
            <p:cNvPr id="5183" name="Rectangle 14">
              <a:extLst>
                <a:ext uri="{FF2B5EF4-FFF2-40B4-BE49-F238E27FC236}">
                  <a16:creationId xmlns:a16="http://schemas.microsoft.com/office/drawing/2014/main" id="{D8902B50-CA50-9FBF-F2FA-64F28F51D9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5" y="2387"/>
              <a:ext cx="227" cy="1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FF0000"/>
                  </a:solidFill>
                </a:rPr>
                <a:t>4</a:t>
              </a:r>
            </a:p>
          </p:txBody>
        </p:sp>
        <p:sp>
          <p:nvSpPr>
            <p:cNvPr id="5184" name="Rectangle 15">
              <a:extLst>
                <a:ext uri="{FF2B5EF4-FFF2-40B4-BE49-F238E27FC236}">
                  <a16:creationId xmlns:a16="http://schemas.microsoft.com/office/drawing/2014/main" id="{E5883E17-AD89-EA56-4728-1DEFF82BD4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2" y="2387"/>
              <a:ext cx="227" cy="1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FF0000"/>
                  </a:solidFill>
                </a:rPr>
                <a:t>6</a:t>
              </a:r>
            </a:p>
          </p:txBody>
        </p:sp>
        <p:sp>
          <p:nvSpPr>
            <p:cNvPr id="5185" name="Rectangle 16">
              <a:extLst>
                <a:ext uri="{FF2B5EF4-FFF2-40B4-BE49-F238E27FC236}">
                  <a16:creationId xmlns:a16="http://schemas.microsoft.com/office/drawing/2014/main" id="{BFDB7C81-4172-8361-8EC1-45A1255C1A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9" y="2387"/>
              <a:ext cx="227" cy="1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FF0000"/>
                  </a:solidFill>
                </a:rPr>
                <a:t>8</a:t>
              </a:r>
            </a:p>
          </p:txBody>
        </p:sp>
        <p:sp>
          <p:nvSpPr>
            <p:cNvPr id="5186" name="Rectangle 17">
              <a:extLst>
                <a:ext uri="{FF2B5EF4-FFF2-40B4-BE49-F238E27FC236}">
                  <a16:creationId xmlns:a16="http://schemas.microsoft.com/office/drawing/2014/main" id="{BAFF81AB-E75A-AABE-2687-7E481F67FD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6" y="2387"/>
              <a:ext cx="227" cy="1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FF0000"/>
                  </a:solidFill>
                </a:rPr>
                <a:t>9</a:t>
              </a:r>
            </a:p>
          </p:txBody>
        </p:sp>
        <p:sp>
          <p:nvSpPr>
            <p:cNvPr id="5187" name="Rectangle 18">
              <a:extLst>
                <a:ext uri="{FF2B5EF4-FFF2-40B4-BE49-F238E27FC236}">
                  <a16:creationId xmlns:a16="http://schemas.microsoft.com/office/drawing/2014/main" id="{F071150A-F832-16BD-4A39-A6AC043B3B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2" y="2387"/>
              <a:ext cx="227" cy="1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FF0000"/>
                  </a:solidFill>
                </a:rPr>
                <a:t>16</a:t>
              </a:r>
            </a:p>
          </p:txBody>
        </p:sp>
        <p:sp>
          <p:nvSpPr>
            <p:cNvPr id="5188" name="Rectangle 19">
              <a:extLst>
                <a:ext uri="{FF2B5EF4-FFF2-40B4-BE49-F238E27FC236}">
                  <a16:creationId xmlns:a16="http://schemas.microsoft.com/office/drawing/2014/main" id="{D1BBD9B6-CDEE-410A-E438-59D3674143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2387"/>
              <a:ext cx="227" cy="1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FF0000"/>
                  </a:solidFill>
                </a:rPr>
                <a:t>17</a:t>
              </a:r>
            </a:p>
          </p:txBody>
        </p:sp>
        <p:sp>
          <p:nvSpPr>
            <p:cNvPr id="5189" name="Rectangle 20">
              <a:extLst>
                <a:ext uri="{FF2B5EF4-FFF2-40B4-BE49-F238E27FC236}">
                  <a16:creationId xmlns:a16="http://schemas.microsoft.com/office/drawing/2014/main" id="{4D783DDE-CB9B-08A7-4585-A65B900600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6" y="2387"/>
              <a:ext cx="227" cy="1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FF0000"/>
                  </a:solidFill>
                </a:rPr>
                <a:t>18</a:t>
              </a:r>
            </a:p>
          </p:txBody>
        </p:sp>
        <p:sp>
          <p:nvSpPr>
            <p:cNvPr id="5190" name="Rectangle 21">
              <a:extLst>
                <a:ext uri="{FF2B5EF4-FFF2-40B4-BE49-F238E27FC236}">
                  <a16:creationId xmlns:a16="http://schemas.microsoft.com/office/drawing/2014/main" id="{DA12572C-100E-BD4D-D9CE-65557D1180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3" y="2387"/>
              <a:ext cx="227" cy="1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FF0000"/>
                  </a:solidFill>
                </a:rPr>
                <a:t>19</a:t>
              </a:r>
            </a:p>
          </p:txBody>
        </p:sp>
        <p:sp>
          <p:nvSpPr>
            <p:cNvPr id="5191" name="Rectangle 22">
              <a:extLst>
                <a:ext uri="{FF2B5EF4-FFF2-40B4-BE49-F238E27FC236}">
                  <a16:creationId xmlns:a16="http://schemas.microsoft.com/office/drawing/2014/main" id="{E70C55FC-938F-30DB-2BF3-59A5954368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9" y="2387"/>
              <a:ext cx="227" cy="1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FF0000"/>
                  </a:solidFill>
                </a:rPr>
                <a:t>20</a:t>
              </a:r>
            </a:p>
          </p:txBody>
        </p:sp>
        <p:sp>
          <p:nvSpPr>
            <p:cNvPr id="5192" name="Rectangle 23">
              <a:extLst>
                <a:ext uri="{FF2B5EF4-FFF2-40B4-BE49-F238E27FC236}">
                  <a16:creationId xmlns:a16="http://schemas.microsoft.com/office/drawing/2014/main" id="{2B5357EA-D75B-7A86-60B6-DB0E1BE66C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2387"/>
              <a:ext cx="227" cy="1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FF0000"/>
                  </a:solidFill>
                </a:rPr>
                <a:t>21</a:t>
              </a:r>
            </a:p>
          </p:txBody>
        </p:sp>
        <p:sp>
          <p:nvSpPr>
            <p:cNvPr id="5193" name="Rectangle 24">
              <a:extLst>
                <a:ext uri="{FF2B5EF4-FFF2-40B4-BE49-F238E27FC236}">
                  <a16:creationId xmlns:a16="http://schemas.microsoft.com/office/drawing/2014/main" id="{60AA1118-45EA-CFF3-07BF-3006E2E028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3" y="2387"/>
              <a:ext cx="227" cy="1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FF0000"/>
                  </a:solidFill>
                </a:rPr>
                <a:t>23</a:t>
              </a:r>
            </a:p>
          </p:txBody>
        </p:sp>
        <p:sp>
          <p:nvSpPr>
            <p:cNvPr id="5194" name="Rectangle 25">
              <a:extLst>
                <a:ext uri="{FF2B5EF4-FFF2-40B4-BE49-F238E27FC236}">
                  <a16:creationId xmlns:a16="http://schemas.microsoft.com/office/drawing/2014/main" id="{FB30913A-BF94-41EC-F96C-8A0BE05B8A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0" y="2387"/>
              <a:ext cx="227" cy="1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FF0000"/>
                  </a:solidFill>
                </a:rPr>
                <a:t>25</a:t>
              </a:r>
            </a:p>
          </p:txBody>
        </p:sp>
        <p:sp>
          <p:nvSpPr>
            <p:cNvPr id="5195" name="Rectangle 26">
              <a:extLst>
                <a:ext uri="{FF2B5EF4-FFF2-40B4-BE49-F238E27FC236}">
                  <a16:creationId xmlns:a16="http://schemas.microsoft.com/office/drawing/2014/main" id="{4F8592B1-B7A3-567D-25A6-A9C3745741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6" y="2387"/>
              <a:ext cx="227" cy="1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FF0000"/>
                  </a:solidFill>
                </a:rPr>
                <a:t>27</a:t>
              </a:r>
            </a:p>
          </p:txBody>
        </p:sp>
        <p:sp>
          <p:nvSpPr>
            <p:cNvPr id="5196" name="Rectangle 27">
              <a:extLst>
                <a:ext uri="{FF2B5EF4-FFF2-40B4-BE49-F238E27FC236}">
                  <a16:creationId xmlns:a16="http://schemas.microsoft.com/office/drawing/2014/main" id="{542053DB-A2B7-87E5-1EE5-DD624F75D7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3" y="2387"/>
              <a:ext cx="227" cy="1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FF0000"/>
                  </a:solidFill>
                </a:rPr>
                <a:t>29</a:t>
              </a:r>
            </a:p>
          </p:txBody>
        </p:sp>
        <p:sp>
          <p:nvSpPr>
            <p:cNvPr id="5197" name="Rectangle 28">
              <a:extLst>
                <a:ext uri="{FF2B5EF4-FFF2-40B4-BE49-F238E27FC236}">
                  <a16:creationId xmlns:a16="http://schemas.microsoft.com/office/drawing/2014/main" id="{E74595B9-B52C-8CFA-3C86-AB1329A153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0" y="2387"/>
              <a:ext cx="227" cy="1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 dirty="0">
                  <a:solidFill>
                    <a:srgbClr val="FF0000"/>
                  </a:solidFill>
                </a:rPr>
                <a:t>31</a:t>
              </a:r>
            </a:p>
          </p:txBody>
        </p:sp>
        <p:sp>
          <p:nvSpPr>
            <p:cNvPr id="5198" name="Rectangle 29">
              <a:extLst>
                <a:ext uri="{FF2B5EF4-FFF2-40B4-BE49-F238E27FC236}">
                  <a16:creationId xmlns:a16="http://schemas.microsoft.com/office/drawing/2014/main" id="{8F70F091-3F98-C399-F0BF-3C9F00324A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77" y="2387"/>
              <a:ext cx="227" cy="1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FF0000"/>
                  </a:solidFill>
                </a:rPr>
                <a:t>32</a:t>
              </a:r>
            </a:p>
          </p:txBody>
        </p:sp>
      </p:grpSp>
      <p:grpSp>
        <p:nvGrpSpPr>
          <p:cNvPr id="3" name="Group 47">
            <a:extLst>
              <a:ext uri="{FF2B5EF4-FFF2-40B4-BE49-F238E27FC236}">
                <a16:creationId xmlns:a16="http://schemas.microsoft.com/office/drawing/2014/main" id="{19D3C34B-12DD-F81B-FD90-BCE10B3CD754}"/>
              </a:ext>
            </a:extLst>
          </p:cNvPr>
          <p:cNvGrpSpPr>
            <a:grpSpLocks/>
          </p:cNvGrpSpPr>
          <p:nvPr/>
        </p:nvGrpSpPr>
        <p:grpSpPr bwMode="auto">
          <a:xfrm>
            <a:off x="1187450" y="4292600"/>
            <a:ext cx="6121400" cy="366713"/>
            <a:chOff x="748" y="2931"/>
            <a:chExt cx="3856" cy="231"/>
          </a:xfrm>
        </p:grpSpPr>
        <p:sp>
          <p:nvSpPr>
            <p:cNvPr id="5165" name="Text Box 13">
              <a:extLst>
                <a:ext uri="{FF2B5EF4-FFF2-40B4-BE49-F238E27FC236}">
                  <a16:creationId xmlns:a16="http://schemas.microsoft.com/office/drawing/2014/main" id="{E3EC7DCB-645E-A524-B369-4E6EB7F4B0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8" y="2931"/>
              <a:ext cx="22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 b="1">
                  <a:solidFill>
                    <a:srgbClr val="0000FF"/>
                  </a:solidFill>
                </a:rPr>
                <a:t>B</a:t>
              </a:r>
            </a:p>
          </p:txBody>
        </p:sp>
        <p:sp>
          <p:nvSpPr>
            <p:cNvPr id="5166" name="Rectangle 30">
              <a:extLst>
                <a:ext uri="{FF2B5EF4-FFF2-40B4-BE49-F238E27FC236}">
                  <a16:creationId xmlns:a16="http://schemas.microsoft.com/office/drawing/2014/main" id="{EF6B064E-4599-2405-7628-25324D0AA2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5" y="2931"/>
              <a:ext cx="227" cy="1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0000FF"/>
                  </a:solidFill>
                </a:rPr>
                <a:t>1</a:t>
              </a:r>
            </a:p>
          </p:txBody>
        </p:sp>
        <p:sp>
          <p:nvSpPr>
            <p:cNvPr id="5167" name="Rectangle 31">
              <a:extLst>
                <a:ext uri="{FF2B5EF4-FFF2-40B4-BE49-F238E27FC236}">
                  <a16:creationId xmlns:a16="http://schemas.microsoft.com/office/drawing/2014/main" id="{907D6BC1-46D9-4254-853B-2DD323035A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2" y="2931"/>
              <a:ext cx="227" cy="1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0000FF"/>
                  </a:solidFill>
                </a:rPr>
                <a:t>2</a:t>
              </a:r>
            </a:p>
          </p:txBody>
        </p:sp>
        <p:sp>
          <p:nvSpPr>
            <p:cNvPr id="5168" name="Rectangle 32">
              <a:extLst>
                <a:ext uri="{FF2B5EF4-FFF2-40B4-BE49-F238E27FC236}">
                  <a16:creationId xmlns:a16="http://schemas.microsoft.com/office/drawing/2014/main" id="{413234D9-5888-0570-0B9D-53B160D15A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9" y="2931"/>
              <a:ext cx="227" cy="1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0000FF"/>
                  </a:solidFill>
                </a:rPr>
                <a:t>3</a:t>
              </a:r>
            </a:p>
          </p:txBody>
        </p:sp>
        <p:sp>
          <p:nvSpPr>
            <p:cNvPr id="5169" name="Rectangle 33">
              <a:extLst>
                <a:ext uri="{FF2B5EF4-FFF2-40B4-BE49-F238E27FC236}">
                  <a16:creationId xmlns:a16="http://schemas.microsoft.com/office/drawing/2014/main" id="{1A687CB5-EDF4-6740-3794-8E9045FCFA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6" y="2931"/>
              <a:ext cx="227" cy="1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0000FF"/>
                  </a:solidFill>
                </a:rPr>
                <a:t>5</a:t>
              </a:r>
            </a:p>
          </p:txBody>
        </p:sp>
        <p:sp>
          <p:nvSpPr>
            <p:cNvPr id="5170" name="Rectangle 34">
              <a:extLst>
                <a:ext uri="{FF2B5EF4-FFF2-40B4-BE49-F238E27FC236}">
                  <a16:creationId xmlns:a16="http://schemas.microsoft.com/office/drawing/2014/main" id="{B00EC72B-D49D-F2F3-4D3A-FFC0336E84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2" y="2931"/>
              <a:ext cx="227" cy="1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0000FF"/>
                  </a:solidFill>
                </a:rPr>
                <a:t>7</a:t>
              </a:r>
            </a:p>
          </p:txBody>
        </p:sp>
        <p:sp>
          <p:nvSpPr>
            <p:cNvPr id="5171" name="Rectangle 35">
              <a:extLst>
                <a:ext uri="{FF2B5EF4-FFF2-40B4-BE49-F238E27FC236}">
                  <a16:creationId xmlns:a16="http://schemas.microsoft.com/office/drawing/2014/main" id="{1B951F11-DE07-FB0B-4FC3-97A980774A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2931"/>
              <a:ext cx="227" cy="1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0000FF"/>
                  </a:solidFill>
                </a:rPr>
                <a:t>10</a:t>
              </a:r>
            </a:p>
          </p:txBody>
        </p:sp>
        <p:sp>
          <p:nvSpPr>
            <p:cNvPr id="5172" name="Rectangle 36">
              <a:extLst>
                <a:ext uri="{FF2B5EF4-FFF2-40B4-BE49-F238E27FC236}">
                  <a16:creationId xmlns:a16="http://schemas.microsoft.com/office/drawing/2014/main" id="{FBB3BB85-5A78-2247-3A09-FCDD4EB0E1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6" y="2931"/>
              <a:ext cx="227" cy="1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0000FF"/>
                  </a:solidFill>
                </a:rPr>
                <a:t>11</a:t>
              </a:r>
            </a:p>
          </p:txBody>
        </p:sp>
        <p:sp>
          <p:nvSpPr>
            <p:cNvPr id="5173" name="Rectangle 37">
              <a:extLst>
                <a:ext uri="{FF2B5EF4-FFF2-40B4-BE49-F238E27FC236}">
                  <a16:creationId xmlns:a16="http://schemas.microsoft.com/office/drawing/2014/main" id="{D27B4228-2C24-29B6-225A-13524CC9A2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3" y="2931"/>
              <a:ext cx="227" cy="1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0000FF"/>
                  </a:solidFill>
                </a:rPr>
                <a:t>12</a:t>
              </a:r>
            </a:p>
          </p:txBody>
        </p:sp>
        <p:sp>
          <p:nvSpPr>
            <p:cNvPr id="5174" name="Rectangle 38">
              <a:extLst>
                <a:ext uri="{FF2B5EF4-FFF2-40B4-BE49-F238E27FC236}">
                  <a16:creationId xmlns:a16="http://schemas.microsoft.com/office/drawing/2014/main" id="{01BA82D8-AEAD-EF65-803F-D0BADFDC67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9" y="2931"/>
              <a:ext cx="227" cy="1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0000FF"/>
                  </a:solidFill>
                </a:rPr>
                <a:t>13</a:t>
              </a:r>
            </a:p>
          </p:txBody>
        </p:sp>
        <p:sp>
          <p:nvSpPr>
            <p:cNvPr id="5175" name="Rectangle 39">
              <a:extLst>
                <a:ext uri="{FF2B5EF4-FFF2-40B4-BE49-F238E27FC236}">
                  <a16:creationId xmlns:a16="http://schemas.microsoft.com/office/drawing/2014/main" id="{80FBAF27-FC46-3EC7-C1AC-CC9BCCB456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2931"/>
              <a:ext cx="227" cy="1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0000FF"/>
                  </a:solidFill>
                </a:rPr>
                <a:t>14</a:t>
              </a:r>
            </a:p>
          </p:txBody>
        </p:sp>
        <p:sp>
          <p:nvSpPr>
            <p:cNvPr id="5176" name="Rectangle 40">
              <a:extLst>
                <a:ext uri="{FF2B5EF4-FFF2-40B4-BE49-F238E27FC236}">
                  <a16:creationId xmlns:a16="http://schemas.microsoft.com/office/drawing/2014/main" id="{69EEB25C-8289-7099-AC55-45D6DF0B93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3" y="2931"/>
              <a:ext cx="227" cy="1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0000FF"/>
                  </a:solidFill>
                </a:rPr>
                <a:t>15</a:t>
              </a:r>
            </a:p>
          </p:txBody>
        </p:sp>
        <p:sp>
          <p:nvSpPr>
            <p:cNvPr id="5177" name="Rectangle 41">
              <a:extLst>
                <a:ext uri="{FF2B5EF4-FFF2-40B4-BE49-F238E27FC236}">
                  <a16:creationId xmlns:a16="http://schemas.microsoft.com/office/drawing/2014/main" id="{704968FC-CB6A-4620-8DB5-C670862BD8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0" y="2931"/>
              <a:ext cx="227" cy="1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0000FF"/>
                  </a:solidFill>
                </a:rPr>
                <a:t>22</a:t>
              </a:r>
            </a:p>
          </p:txBody>
        </p:sp>
        <p:sp>
          <p:nvSpPr>
            <p:cNvPr id="5178" name="Rectangle 42">
              <a:extLst>
                <a:ext uri="{FF2B5EF4-FFF2-40B4-BE49-F238E27FC236}">
                  <a16:creationId xmlns:a16="http://schemas.microsoft.com/office/drawing/2014/main" id="{DD1DCDB2-5E14-67ED-41F5-FF11ECE74D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6" y="2931"/>
              <a:ext cx="227" cy="1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0000FF"/>
                  </a:solidFill>
                </a:rPr>
                <a:t>24</a:t>
              </a:r>
            </a:p>
          </p:txBody>
        </p:sp>
        <p:sp>
          <p:nvSpPr>
            <p:cNvPr id="5179" name="Rectangle 43">
              <a:extLst>
                <a:ext uri="{FF2B5EF4-FFF2-40B4-BE49-F238E27FC236}">
                  <a16:creationId xmlns:a16="http://schemas.microsoft.com/office/drawing/2014/main" id="{E5C7CDDC-3EFE-EB88-5883-EE2CC6BA48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3" y="2931"/>
              <a:ext cx="227" cy="1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0000FF"/>
                  </a:solidFill>
                </a:rPr>
                <a:t>26</a:t>
              </a:r>
            </a:p>
          </p:txBody>
        </p:sp>
        <p:sp>
          <p:nvSpPr>
            <p:cNvPr id="5180" name="Rectangle 44">
              <a:extLst>
                <a:ext uri="{FF2B5EF4-FFF2-40B4-BE49-F238E27FC236}">
                  <a16:creationId xmlns:a16="http://schemas.microsoft.com/office/drawing/2014/main" id="{76BB29D1-FAEB-C8E0-12FD-4F19E2910A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0" y="2931"/>
              <a:ext cx="227" cy="1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0000FF"/>
                  </a:solidFill>
                </a:rPr>
                <a:t>28</a:t>
              </a:r>
            </a:p>
          </p:txBody>
        </p:sp>
        <p:sp>
          <p:nvSpPr>
            <p:cNvPr id="5181" name="Rectangle 45">
              <a:extLst>
                <a:ext uri="{FF2B5EF4-FFF2-40B4-BE49-F238E27FC236}">
                  <a16:creationId xmlns:a16="http://schemas.microsoft.com/office/drawing/2014/main" id="{C7CF8535-F8A6-E401-47D2-3D425D846A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77" y="2931"/>
              <a:ext cx="227" cy="18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0000FF"/>
                  </a:solidFill>
                </a:rPr>
                <a:t>30</a:t>
              </a:r>
            </a:p>
          </p:txBody>
        </p:sp>
      </p:grpSp>
      <p:grpSp>
        <p:nvGrpSpPr>
          <p:cNvPr id="4" name="Group 52">
            <a:extLst>
              <a:ext uri="{FF2B5EF4-FFF2-40B4-BE49-F238E27FC236}">
                <a16:creationId xmlns:a16="http://schemas.microsoft.com/office/drawing/2014/main" id="{C7B15832-5D04-BD12-C222-3DED62CE89C1}"/>
              </a:ext>
            </a:extLst>
          </p:cNvPr>
          <p:cNvGrpSpPr>
            <a:grpSpLocks/>
          </p:cNvGrpSpPr>
          <p:nvPr/>
        </p:nvGrpSpPr>
        <p:grpSpPr bwMode="auto">
          <a:xfrm>
            <a:off x="1547813" y="3429000"/>
            <a:ext cx="4679950" cy="288925"/>
            <a:chOff x="975" y="2296"/>
            <a:chExt cx="2948" cy="182"/>
          </a:xfrm>
        </p:grpSpPr>
        <p:sp>
          <p:nvSpPr>
            <p:cNvPr id="5161" name="Rectangle 48">
              <a:extLst>
                <a:ext uri="{FF2B5EF4-FFF2-40B4-BE49-F238E27FC236}">
                  <a16:creationId xmlns:a16="http://schemas.microsoft.com/office/drawing/2014/main" id="{FD5831C3-D210-CD4B-4EBC-3E98C7AF16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5" y="2296"/>
              <a:ext cx="227" cy="182"/>
            </a:xfrm>
            <a:prstGeom prst="rect">
              <a:avLst/>
            </a:prstGeom>
            <a:solidFill>
              <a:srgbClr val="FF0000">
                <a:alpha val="41960"/>
              </a:srgbClr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162" name="Rectangle 49">
              <a:extLst>
                <a:ext uri="{FF2B5EF4-FFF2-40B4-BE49-F238E27FC236}">
                  <a16:creationId xmlns:a16="http://schemas.microsoft.com/office/drawing/2014/main" id="{883ABD3D-1682-22C0-E364-F681B350D4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2" y="2296"/>
              <a:ext cx="227" cy="182"/>
            </a:xfrm>
            <a:prstGeom prst="rect">
              <a:avLst/>
            </a:prstGeom>
            <a:solidFill>
              <a:srgbClr val="FF0000">
                <a:alpha val="41960"/>
              </a:srgbClr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163" name="Rectangle 50">
              <a:extLst>
                <a:ext uri="{FF2B5EF4-FFF2-40B4-BE49-F238E27FC236}">
                  <a16:creationId xmlns:a16="http://schemas.microsoft.com/office/drawing/2014/main" id="{41563DB9-5EC7-C27A-9F24-798106AAB2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9" y="2296"/>
              <a:ext cx="227" cy="182"/>
            </a:xfrm>
            <a:prstGeom prst="rect">
              <a:avLst/>
            </a:prstGeom>
            <a:solidFill>
              <a:srgbClr val="FF0000">
                <a:alpha val="41960"/>
              </a:srgbClr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164" name="Rectangle 51">
              <a:extLst>
                <a:ext uri="{FF2B5EF4-FFF2-40B4-BE49-F238E27FC236}">
                  <a16:creationId xmlns:a16="http://schemas.microsoft.com/office/drawing/2014/main" id="{F0D58C40-6B6D-9004-08F0-16598AF115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6" y="2296"/>
              <a:ext cx="227" cy="182"/>
            </a:xfrm>
            <a:prstGeom prst="rect">
              <a:avLst/>
            </a:prstGeom>
            <a:solidFill>
              <a:srgbClr val="FF0000">
                <a:alpha val="41960"/>
              </a:srgbClr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5" name="Group 53">
            <a:extLst>
              <a:ext uri="{FF2B5EF4-FFF2-40B4-BE49-F238E27FC236}">
                <a16:creationId xmlns:a16="http://schemas.microsoft.com/office/drawing/2014/main" id="{13C34BD8-779B-5241-15D7-FFC324FE5012}"/>
              </a:ext>
            </a:extLst>
          </p:cNvPr>
          <p:cNvGrpSpPr>
            <a:grpSpLocks/>
          </p:cNvGrpSpPr>
          <p:nvPr/>
        </p:nvGrpSpPr>
        <p:grpSpPr bwMode="auto">
          <a:xfrm>
            <a:off x="1547813" y="4292600"/>
            <a:ext cx="4679950" cy="288925"/>
            <a:chOff x="975" y="2296"/>
            <a:chExt cx="2948" cy="182"/>
          </a:xfrm>
        </p:grpSpPr>
        <p:sp>
          <p:nvSpPr>
            <p:cNvPr id="5157" name="Rectangle 54">
              <a:extLst>
                <a:ext uri="{FF2B5EF4-FFF2-40B4-BE49-F238E27FC236}">
                  <a16:creationId xmlns:a16="http://schemas.microsoft.com/office/drawing/2014/main" id="{2FA793E6-C33A-930A-3501-D42501DE53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5" y="2296"/>
              <a:ext cx="227" cy="182"/>
            </a:xfrm>
            <a:prstGeom prst="rect">
              <a:avLst/>
            </a:prstGeom>
            <a:solidFill>
              <a:srgbClr val="FF0000">
                <a:alpha val="41960"/>
              </a:srgbClr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158" name="Rectangle 55">
              <a:extLst>
                <a:ext uri="{FF2B5EF4-FFF2-40B4-BE49-F238E27FC236}">
                  <a16:creationId xmlns:a16="http://schemas.microsoft.com/office/drawing/2014/main" id="{ACCAC128-A28B-A0FE-B209-DD65424870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2" y="2296"/>
              <a:ext cx="227" cy="182"/>
            </a:xfrm>
            <a:prstGeom prst="rect">
              <a:avLst/>
            </a:prstGeom>
            <a:solidFill>
              <a:srgbClr val="FF0000">
                <a:alpha val="41960"/>
              </a:srgbClr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159" name="Rectangle 56">
              <a:extLst>
                <a:ext uri="{FF2B5EF4-FFF2-40B4-BE49-F238E27FC236}">
                  <a16:creationId xmlns:a16="http://schemas.microsoft.com/office/drawing/2014/main" id="{E4115DB9-01B4-0233-EA3C-E8D9F1A85E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9" y="2296"/>
              <a:ext cx="227" cy="182"/>
            </a:xfrm>
            <a:prstGeom prst="rect">
              <a:avLst/>
            </a:prstGeom>
            <a:solidFill>
              <a:srgbClr val="FF0000">
                <a:alpha val="41960"/>
              </a:srgbClr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160" name="Rectangle 57">
              <a:extLst>
                <a:ext uri="{FF2B5EF4-FFF2-40B4-BE49-F238E27FC236}">
                  <a16:creationId xmlns:a16="http://schemas.microsoft.com/office/drawing/2014/main" id="{4A189F89-51F4-8169-F17F-886F1A5CD7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6" y="2296"/>
              <a:ext cx="227" cy="182"/>
            </a:xfrm>
            <a:prstGeom prst="rect">
              <a:avLst/>
            </a:prstGeom>
            <a:solidFill>
              <a:srgbClr val="FF0000">
                <a:alpha val="41960"/>
              </a:srgbClr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6" name="Group 63">
            <a:extLst>
              <a:ext uri="{FF2B5EF4-FFF2-40B4-BE49-F238E27FC236}">
                <a16:creationId xmlns:a16="http://schemas.microsoft.com/office/drawing/2014/main" id="{82FDB99E-1DF4-950F-33D7-28284B475CB1}"/>
              </a:ext>
            </a:extLst>
          </p:cNvPr>
          <p:cNvGrpSpPr>
            <a:grpSpLocks/>
          </p:cNvGrpSpPr>
          <p:nvPr/>
        </p:nvGrpSpPr>
        <p:grpSpPr bwMode="auto">
          <a:xfrm>
            <a:off x="1763713" y="3717925"/>
            <a:ext cx="4824412" cy="574675"/>
            <a:chOff x="1111" y="2478"/>
            <a:chExt cx="3039" cy="362"/>
          </a:xfrm>
        </p:grpSpPr>
        <p:sp>
          <p:nvSpPr>
            <p:cNvPr id="5153" name="Line 59">
              <a:extLst>
                <a:ext uri="{FF2B5EF4-FFF2-40B4-BE49-F238E27FC236}">
                  <a16:creationId xmlns:a16="http://schemas.microsoft.com/office/drawing/2014/main" id="{A73F1484-405F-F03D-DC52-640DD1AD47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8" y="2478"/>
              <a:ext cx="1452" cy="362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5154" name="Line 58">
              <a:extLst>
                <a:ext uri="{FF2B5EF4-FFF2-40B4-BE49-F238E27FC236}">
                  <a16:creationId xmlns:a16="http://schemas.microsoft.com/office/drawing/2014/main" id="{D61F4703-6DDF-32A7-FD1B-9628C57EA1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11" y="2478"/>
              <a:ext cx="544" cy="362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5155" name="Line 60">
              <a:extLst>
                <a:ext uri="{FF2B5EF4-FFF2-40B4-BE49-F238E27FC236}">
                  <a16:creationId xmlns:a16="http://schemas.microsoft.com/office/drawing/2014/main" id="{B65D0DA4-7D80-6142-994F-971B524BDA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0" y="2478"/>
              <a:ext cx="590" cy="362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5156" name="Line 61">
              <a:extLst>
                <a:ext uri="{FF2B5EF4-FFF2-40B4-BE49-F238E27FC236}">
                  <a16:creationId xmlns:a16="http://schemas.microsoft.com/office/drawing/2014/main" id="{AB5C6666-7AC7-1B3E-06D3-9086F1883E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33" y="2478"/>
              <a:ext cx="317" cy="362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</p:grpSp>
      <p:grpSp>
        <p:nvGrpSpPr>
          <p:cNvPr id="7" name="Group 68">
            <a:extLst>
              <a:ext uri="{FF2B5EF4-FFF2-40B4-BE49-F238E27FC236}">
                <a16:creationId xmlns:a16="http://schemas.microsoft.com/office/drawing/2014/main" id="{25790BCC-2952-9EAC-E06B-8E46893EC32D}"/>
              </a:ext>
            </a:extLst>
          </p:cNvPr>
          <p:cNvGrpSpPr>
            <a:grpSpLocks/>
          </p:cNvGrpSpPr>
          <p:nvPr/>
        </p:nvGrpSpPr>
        <p:grpSpPr bwMode="auto">
          <a:xfrm>
            <a:off x="1547813" y="3717925"/>
            <a:ext cx="4464050" cy="574675"/>
            <a:chOff x="975" y="2478"/>
            <a:chExt cx="2812" cy="362"/>
          </a:xfrm>
        </p:grpSpPr>
        <p:sp>
          <p:nvSpPr>
            <p:cNvPr id="5149" name="Line 64">
              <a:extLst>
                <a:ext uri="{FF2B5EF4-FFF2-40B4-BE49-F238E27FC236}">
                  <a16:creationId xmlns:a16="http://schemas.microsoft.com/office/drawing/2014/main" id="{75A56F44-F97E-C12A-2864-F69F0870ECE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975" y="2478"/>
              <a:ext cx="91" cy="362"/>
            </a:xfrm>
            <a:prstGeom prst="line">
              <a:avLst/>
            </a:prstGeom>
            <a:noFill/>
            <a:ln w="12700">
              <a:solidFill>
                <a:srgbClr val="0000FF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5150" name="Line 65">
              <a:extLst>
                <a:ext uri="{FF2B5EF4-FFF2-40B4-BE49-F238E27FC236}">
                  <a16:creationId xmlns:a16="http://schemas.microsoft.com/office/drawing/2014/main" id="{3348816E-0CC9-638C-A07A-9BB8163CF3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429" y="2478"/>
              <a:ext cx="589" cy="362"/>
            </a:xfrm>
            <a:prstGeom prst="line">
              <a:avLst/>
            </a:prstGeom>
            <a:noFill/>
            <a:ln w="12700">
              <a:solidFill>
                <a:srgbClr val="0000FF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5151" name="Line 66">
              <a:extLst>
                <a:ext uri="{FF2B5EF4-FFF2-40B4-BE49-F238E27FC236}">
                  <a16:creationId xmlns:a16="http://schemas.microsoft.com/office/drawing/2014/main" id="{9CE19569-D804-0846-51DD-807C33EB798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837" y="2478"/>
              <a:ext cx="1043" cy="362"/>
            </a:xfrm>
            <a:prstGeom prst="line">
              <a:avLst/>
            </a:prstGeom>
            <a:noFill/>
            <a:ln w="12700">
              <a:solidFill>
                <a:srgbClr val="0000FF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5152" name="Line 67">
              <a:extLst>
                <a:ext uri="{FF2B5EF4-FFF2-40B4-BE49-F238E27FC236}">
                  <a16:creationId xmlns:a16="http://schemas.microsoft.com/office/drawing/2014/main" id="{F0C91A37-6F70-B603-6FBA-4545B656025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470" y="2478"/>
              <a:ext cx="317" cy="362"/>
            </a:xfrm>
            <a:prstGeom prst="line">
              <a:avLst/>
            </a:prstGeom>
            <a:noFill/>
            <a:ln w="12700">
              <a:solidFill>
                <a:srgbClr val="0000FF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</p:grpSp>
      <p:sp>
        <p:nvSpPr>
          <p:cNvPr id="178245" name="Rectangle 69">
            <a:extLst>
              <a:ext uri="{FF2B5EF4-FFF2-40B4-BE49-F238E27FC236}">
                <a16:creationId xmlns:a16="http://schemas.microsoft.com/office/drawing/2014/main" id="{D5E9E1DC-725B-D62B-9830-A991475A86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113" y="4868863"/>
            <a:ext cx="33845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60000"/>
              </a:spcBef>
              <a:buClr>
                <a:schemeClr val="tx1"/>
              </a:buClr>
            </a:pPr>
            <a:r>
              <a:rPr lang="en-US" altLang="zh-CN" sz="2000" b="1">
                <a:solidFill>
                  <a:srgbClr val="0000FF"/>
                </a:solidFill>
                <a:latin typeface="Arial" panose="020B0604020202020204" pitchFamily="34" charset="0"/>
              </a:rPr>
              <a:t>Stage 2: Actual Ranking</a:t>
            </a:r>
          </a:p>
        </p:txBody>
      </p:sp>
      <p:sp>
        <p:nvSpPr>
          <p:cNvPr id="178246" name="Freeform 70">
            <a:extLst>
              <a:ext uri="{FF2B5EF4-FFF2-40B4-BE49-F238E27FC236}">
                <a16:creationId xmlns:a16="http://schemas.microsoft.com/office/drawing/2014/main" id="{6B6AC48E-39CF-6E6A-4528-4F8B43C4AABD}"/>
              </a:ext>
            </a:extLst>
          </p:cNvPr>
          <p:cNvSpPr>
            <a:spLocks/>
          </p:cNvSpPr>
          <p:nvPr/>
        </p:nvSpPr>
        <p:spPr bwMode="auto">
          <a:xfrm>
            <a:off x="1547813" y="3717925"/>
            <a:ext cx="1079500" cy="574675"/>
          </a:xfrm>
          <a:custGeom>
            <a:avLst/>
            <a:gdLst>
              <a:gd name="T0" fmla="*/ 572074668 w 680"/>
              <a:gd name="T1" fmla="*/ 912296652 h 362"/>
              <a:gd name="T2" fmla="*/ 1713706428 w 680"/>
              <a:gd name="T3" fmla="*/ 912296652 h 362"/>
              <a:gd name="T4" fmla="*/ 0 w 680"/>
              <a:gd name="T5" fmla="*/ 0 h 362"/>
              <a:gd name="T6" fmla="*/ 572074668 w 680"/>
              <a:gd name="T7" fmla="*/ 912296652 h 362"/>
              <a:gd name="T8" fmla="*/ 0 60000 65536"/>
              <a:gd name="T9" fmla="*/ 0 60000 65536"/>
              <a:gd name="T10" fmla="*/ 0 60000 65536"/>
              <a:gd name="T11" fmla="*/ 0 60000 65536"/>
              <a:gd name="T12" fmla="*/ 0 w 680"/>
              <a:gd name="T13" fmla="*/ 0 h 362"/>
              <a:gd name="T14" fmla="*/ 680 w 680"/>
              <a:gd name="T15" fmla="*/ 362 h 3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80" h="362">
                <a:moveTo>
                  <a:pt x="227" y="362"/>
                </a:moveTo>
                <a:lnTo>
                  <a:pt x="680" y="362"/>
                </a:lnTo>
                <a:lnTo>
                  <a:pt x="0" y="0"/>
                </a:lnTo>
                <a:lnTo>
                  <a:pt x="227" y="3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8248" name="Freeform 72">
            <a:extLst>
              <a:ext uri="{FF2B5EF4-FFF2-40B4-BE49-F238E27FC236}">
                <a16:creationId xmlns:a16="http://schemas.microsoft.com/office/drawing/2014/main" id="{2D7B596B-3BE0-CEC0-ED42-00C59D6DE1D0}"/>
              </a:ext>
            </a:extLst>
          </p:cNvPr>
          <p:cNvSpPr>
            <a:spLocks/>
          </p:cNvSpPr>
          <p:nvPr/>
        </p:nvSpPr>
        <p:spPr bwMode="auto">
          <a:xfrm>
            <a:off x="1908175" y="3717925"/>
            <a:ext cx="1079500" cy="574675"/>
          </a:xfrm>
          <a:custGeom>
            <a:avLst/>
            <a:gdLst>
              <a:gd name="T0" fmla="*/ 0 w 680"/>
              <a:gd name="T1" fmla="*/ 0 h 362"/>
              <a:gd name="T2" fmla="*/ 1141629974 w 680"/>
              <a:gd name="T3" fmla="*/ 912296652 h 362"/>
              <a:gd name="T4" fmla="*/ 1713706428 w 680"/>
              <a:gd name="T5" fmla="*/ 912296652 h 362"/>
              <a:gd name="T6" fmla="*/ 572074668 w 680"/>
              <a:gd name="T7" fmla="*/ 0 h 362"/>
              <a:gd name="T8" fmla="*/ 0 w 680"/>
              <a:gd name="T9" fmla="*/ 0 h 3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80"/>
              <a:gd name="T16" fmla="*/ 0 h 362"/>
              <a:gd name="T17" fmla="*/ 680 w 680"/>
              <a:gd name="T18" fmla="*/ 362 h 36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80" h="362">
                <a:moveTo>
                  <a:pt x="0" y="0"/>
                </a:moveTo>
                <a:lnTo>
                  <a:pt x="453" y="362"/>
                </a:lnTo>
                <a:lnTo>
                  <a:pt x="680" y="362"/>
                </a:lnTo>
                <a:lnTo>
                  <a:pt x="22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8249" name="Freeform 73">
            <a:extLst>
              <a:ext uri="{FF2B5EF4-FFF2-40B4-BE49-F238E27FC236}">
                <a16:creationId xmlns:a16="http://schemas.microsoft.com/office/drawing/2014/main" id="{8ABE353C-E695-4F48-B6E1-7CA69B297856}"/>
              </a:ext>
            </a:extLst>
          </p:cNvPr>
          <p:cNvSpPr>
            <a:spLocks/>
          </p:cNvSpPr>
          <p:nvPr/>
        </p:nvSpPr>
        <p:spPr bwMode="auto">
          <a:xfrm>
            <a:off x="2268538" y="3717925"/>
            <a:ext cx="2159000" cy="574675"/>
          </a:xfrm>
          <a:custGeom>
            <a:avLst/>
            <a:gdLst>
              <a:gd name="T0" fmla="*/ 0 w 1360"/>
              <a:gd name="T1" fmla="*/ 0 h 362"/>
              <a:gd name="T2" fmla="*/ 1713706428 w 1360"/>
              <a:gd name="T3" fmla="*/ 912296652 h 362"/>
              <a:gd name="T4" fmla="*/ 2147483647 w 1360"/>
              <a:gd name="T5" fmla="*/ 912296652 h 362"/>
              <a:gd name="T6" fmla="*/ 1141629974 w 1360"/>
              <a:gd name="T7" fmla="*/ 0 h 362"/>
              <a:gd name="T8" fmla="*/ 0 w 1360"/>
              <a:gd name="T9" fmla="*/ 0 h 3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60"/>
              <a:gd name="T16" fmla="*/ 0 h 362"/>
              <a:gd name="T17" fmla="*/ 1360 w 1360"/>
              <a:gd name="T18" fmla="*/ 362 h 36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60" h="362">
                <a:moveTo>
                  <a:pt x="0" y="0"/>
                </a:moveTo>
                <a:lnTo>
                  <a:pt x="680" y="362"/>
                </a:lnTo>
                <a:lnTo>
                  <a:pt x="1360" y="362"/>
                </a:lnTo>
                <a:lnTo>
                  <a:pt x="45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8251" name="Freeform 75">
            <a:extLst>
              <a:ext uri="{FF2B5EF4-FFF2-40B4-BE49-F238E27FC236}">
                <a16:creationId xmlns:a16="http://schemas.microsoft.com/office/drawing/2014/main" id="{86D8BBEE-10A2-6571-4F12-7C78164D8899}"/>
              </a:ext>
            </a:extLst>
          </p:cNvPr>
          <p:cNvSpPr>
            <a:spLocks/>
          </p:cNvSpPr>
          <p:nvPr/>
        </p:nvSpPr>
        <p:spPr bwMode="auto">
          <a:xfrm>
            <a:off x="2987675" y="3717925"/>
            <a:ext cx="2520950" cy="574675"/>
          </a:xfrm>
          <a:custGeom>
            <a:avLst/>
            <a:gdLst>
              <a:gd name="T0" fmla="*/ 2147483647 w 1588"/>
              <a:gd name="T1" fmla="*/ 912296652 h 362"/>
              <a:gd name="T2" fmla="*/ 2147483647 w 1588"/>
              <a:gd name="T3" fmla="*/ 912296652 h 362"/>
              <a:gd name="T4" fmla="*/ 0 w 1588"/>
              <a:gd name="T5" fmla="*/ 0 h 362"/>
              <a:gd name="T6" fmla="*/ 2147483647 w 1588"/>
              <a:gd name="T7" fmla="*/ 912296652 h 362"/>
              <a:gd name="T8" fmla="*/ 0 60000 65536"/>
              <a:gd name="T9" fmla="*/ 0 60000 65536"/>
              <a:gd name="T10" fmla="*/ 0 60000 65536"/>
              <a:gd name="T11" fmla="*/ 0 60000 65536"/>
              <a:gd name="T12" fmla="*/ 0 w 1588"/>
              <a:gd name="T13" fmla="*/ 0 h 362"/>
              <a:gd name="T14" fmla="*/ 1588 w 1588"/>
              <a:gd name="T15" fmla="*/ 362 h 3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8" h="362">
                <a:moveTo>
                  <a:pt x="1134" y="362"/>
                </a:moveTo>
                <a:lnTo>
                  <a:pt x="1588" y="362"/>
                </a:lnTo>
                <a:lnTo>
                  <a:pt x="0" y="0"/>
                </a:lnTo>
                <a:lnTo>
                  <a:pt x="1134" y="3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8252" name="Freeform 76">
            <a:extLst>
              <a:ext uri="{FF2B5EF4-FFF2-40B4-BE49-F238E27FC236}">
                <a16:creationId xmlns:a16="http://schemas.microsoft.com/office/drawing/2014/main" id="{571151A0-FB79-8F7A-3E7D-A546B855C483}"/>
              </a:ext>
            </a:extLst>
          </p:cNvPr>
          <p:cNvSpPr>
            <a:spLocks/>
          </p:cNvSpPr>
          <p:nvPr/>
        </p:nvSpPr>
        <p:spPr bwMode="auto">
          <a:xfrm>
            <a:off x="3348038" y="3717925"/>
            <a:ext cx="2160587" cy="574675"/>
          </a:xfrm>
          <a:custGeom>
            <a:avLst/>
            <a:gdLst>
              <a:gd name="T0" fmla="*/ 0 w 1361"/>
              <a:gd name="T1" fmla="*/ 0 h 362"/>
              <a:gd name="T2" fmla="*/ 1713706032 w 1361"/>
              <a:gd name="T3" fmla="*/ 0 h 362"/>
              <a:gd name="T4" fmla="*/ 2147483647 w 1361"/>
              <a:gd name="T5" fmla="*/ 912296652 h 362"/>
              <a:gd name="T6" fmla="*/ 0 w 1361"/>
              <a:gd name="T7" fmla="*/ 0 h 362"/>
              <a:gd name="T8" fmla="*/ 0 60000 65536"/>
              <a:gd name="T9" fmla="*/ 0 60000 65536"/>
              <a:gd name="T10" fmla="*/ 0 60000 65536"/>
              <a:gd name="T11" fmla="*/ 0 60000 65536"/>
              <a:gd name="T12" fmla="*/ 0 w 1361"/>
              <a:gd name="T13" fmla="*/ 0 h 362"/>
              <a:gd name="T14" fmla="*/ 1361 w 1361"/>
              <a:gd name="T15" fmla="*/ 362 h 3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61" h="362">
                <a:moveTo>
                  <a:pt x="0" y="0"/>
                </a:moveTo>
                <a:lnTo>
                  <a:pt x="680" y="0"/>
                </a:lnTo>
                <a:lnTo>
                  <a:pt x="1361" y="3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8253" name="Freeform 77">
            <a:extLst>
              <a:ext uri="{FF2B5EF4-FFF2-40B4-BE49-F238E27FC236}">
                <a16:creationId xmlns:a16="http://schemas.microsoft.com/office/drawing/2014/main" id="{FA91716C-88A7-C29F-1E3A-CAF2D9A753C0}"/>
              </a:ext>
            </a:extLst>
          </p:cNvPr>
          <p:cNvSpPr>
            <a:spLocks/>
          </p:cNvSpPr>
          <p:nvPr/>
        </p:nvSpPr>
        <p:spPr bwMode="auto">
          <a:xfrm>
            <a:off x="4787900" y="3717925"/>
            <a:ext cx="1079500" cy="574675"/>
          </a:xfrm>
          <a:custGeom>
            <a:avLst/>
            <a:gdLst>
              <a:gd name="T0" fmla="*/ 0 w 680"/>
              <a:gd name="T1" fmla="*/ 0 h 362"/>
              <a:gd name="T2" fmla="*/ 1144150924 w 680"/>
              <a:gd name="T3" fmla="*/ 912296652 h 362"/>
              <a:gd name="T4" fmla="*/ 1713706428 w 680"/>
              <a:gd name="T5" fmla="*/ 912296652 h 362"/>
              <a:gd name="T6" fmla="*/ 1144150924 w 680"/>
              <a:gd name="T7" fmla="*/ 0 h 362"/>
              <a:gd name="T8" fmla="*/ 0 w 680"/>
              <a:gd name="T9" fmla="*/ 0 h 3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80"/>
              <a:gd name="T16" fmla="*/ 0 h 362"/>
              <a:gd name="T17" fmla="*/ 680 w 680"/>
              <a:gd name="T18" fmla="*/ 362 h 36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80" h="362">
                <a:moveTo>
                  <a:pt x="0" y="0"/>
                </a:moveTo>
                <a:lnTo>
                  <a:pt x="454" y="362"/>
                </a:lnTo>
                <a:lnTo>
                  <a:pt x="680" y="362"/>
                </a:lnTo>
                <a:lnTo>
                  <a:pt x="45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8254" name="Freeform 78">
            <a:extLst>
              <a:ext uri="{FF2B5EF4-FFF2-40B4-BE49-F238E27FC236}">
                <a16:creationId xmlns:a16="http://schemas.microsoft.com/office/drawing/2014/main" id="{FB2E1A90-903C-FC9C-BD84-959D41DE2A65}"/>
              </a:ext>
            </a:extLst>
          </p:cNvPr>
          <p:cNvSpPr>
            <a:spLocks/>
          </p:cNvSpPr>
          <p:nvPr/>
        </p:nvSpPr>
        <p:spPr bwMode="auto">
          <a:xfrm>
            <a:off x="5508625" y="3717925"/>
            <a:ext cx="1079500" cy="574675"/>
          </a:xfrm>
          <a:custGeom>
            <a:avLst/>
            <a:gdLst>
              <a:gd name="T0" fmla="*/ 0 w 680"/>
              <a:gd name="T1" fmla="*/ 0 h 362"/>
              <a:gd name="T2" fmla="*/ 1141629974 w 680"/>
              <a:gd name="T3" fmla="*/ 912296652 h 362"/>
              <a:gd name="T4" fmla="*/ 1713706428 w 680"/>
              <a:gd name="T5" fmla="*/ 912296652 h 362"/>
              <a:gd name="T6" fmla="*/ 569555306 w 680"/>
              <a:gd name="T7" fmla="*/ 0 h 362"/>
              <a:gd name="T8" fmla="*/ 0 w 680"/>
              <a:gd name="T9" fmla="*/ 0 h 3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80"/>
              <a:gd name="T16" fmla="*/ 0 h 362"/>
              <a:gd name="T17" fmla="*/ 680 w 680"/>
              <a:gd name="T18" fmla="*/ 362 h 36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80" h="362">
                <a:moveTo>
                  <a:pt x="0" y="0"/>
                </a:moveTo>
                <a:lnTo>
                  <a:pt x="453" y="362"/>
                </a:lnTo>
                <a:lnTo>
                  <a:pt x="680" y="362"/>
                </a:lnTo>
                <a:lnTo>
                  <a:pt x="22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8255" name="Freeform 79">
            <a:extLst>
              <a:ext uri="{FF2B5EF4-FFF2-40B4-BE49-F238E27FC236}">
                <a16:creationId xmlns:a16="http://schemas.microsoft.com/office/drawing/2014/main" id="{62513EFC-5728-6AAA-4157-D346617B39A1}"/>
              </a:ext>
            </a:extLst>
          </p:cNvPr>
          <p:cNvSpPr>
            <a:spLocks/>
          </p:cNvSpPr>
          <p:nvPr/>
        </p:nvSpPr>
        <p:spPr bwMode="auto">
          <a:xfrm>
            <a:off x="6227763" y="3717925"/>
            <a:ext cx="1081087" cy="574675"/>
          </a:xfrm>
          <a:custGeom>
            <a:avLst/>
            <a:gdLst>
              <a:gd name="T0" fmla="*/ 0 w 681"/>
              <a:gd name="T1" fmla="*/ 0 h 362"/>
              <a:gd name="T2" fmla="*/ 572074404 w 681"/>
              <a:gd name="T3" fmla="*/ 912296652 h 362"/>
              <a:gd name="T4" fmla="*/ 1716224997 w 681"/>
              <a:gd name="T5" fmla="*/ 912296652 h 362"/>
              <a:gd name="T6" fmla="*/ 1716224997 w 681"/>
              <a:gd name="T7" fmla="*/ 0 h 362"/>
              <a:gd name="T8" fmla="*/ 0 w 681"/>
              <a:gd name="T9" fmla="*/ 0 h 3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81"/>
              <a:gd name="T16" fmla="*/ 0 h 362"/>
              <a:gd name="T17" fmla="*/ 681 w 681"/>
              <a:gd name="T18" fmla="*/ 362 h 36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81" h="362">
                <a:moveTo>
                  <a:pt x="0" y="0"/>
                </a:moveTo>
                <a:lnTo>
                  <a:pt x="227" y="362"/>
                </a:lnTo>
                <a:lnTo>
                  <a:pt x="681" y="362"/>
                </a:lnTo>
                <a:lnTo>
                  <a:pt x="68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8256" name="Rectangle 80">
            <a:extLst>
              <a:ext uri="{FF2B5EF4-FFF2-40B4-BE49-F238E27FC236}">
                <a16:creationId xmlns:a16="http://schemas.microsoft.com/office/drawing/2014/main" id="{65A80606-E25B-E8B5-E33E-FCBA60B202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450" y="5213350"/>
            <a:ext cx="72009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60000"/>
              </a:spcBef>
              <a:buClr>
                <a:schemeClr val="tx1"/>
              </a:buClr>
            </a:pPr>
            <a:r>
              <a:rPr lang="en-US" altLang="zh-CN" sz="2000" b="1"/>
              <a:t>At most 2</a:t>
            </a:r>
            <a:r>
              <a:rPr lang="en-US" altLang="zh-CN" sz="2000" b="1" i="1"/>
              <a:t>p</a:t>
            </a:r>
            <a:r>
              <a:rPr lang="en-US" altLang="zh-CN" sz="2000" b="1"/>
              <a:t> smaller sized (O(log</a:t>
            </a:r>
            <a:r>
              <a:rPr lang="en-US" altLang="zh-CN" sz="2000" b="1" i="1"/>
              <a:t>n</a:t>
            </a:r>
            <a:r>
              <a:rPr lang="en-US" altLang="zh-CN" sz="2000" b="1"/>
              <a:t>)) problems.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3F57E8B-0B04-291D-A038-D327AE1BB016}"/>
                  </a:ext>
                </a:extLst>
              </p:cNvPr>
              <p:cNvSpPr txBox="1"/>
              <p:nvPr/>
            </p:nvSpPr>
            <p:spPr>
              <a:xfrm>
                <a:off x="6356337" y="2306638"/>
                <a:ext cx="2562433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𝑫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𝑶</m:t>
                      </m:r>
                      <m:d>
                        <m:dPr>
                          <m:ctrlPr>
                            <a:rPr lang="en-US" sz="1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US" sz="1800" b="1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1800" b="1" i="0" smtClean="0">
                                  <a:latin typeface="Cambria Math" panose="02040503050406030204" pitchFamily="18" charset="0"/>
                                </a:rPr>
                                <m:t>𝐥𝐨𝐠</m:t>
                              </m:r>
                            </m:fName>
                            <m:e>
                              <m:r>
                                <a:rPr lang="en-US" sz="1800" b="1" i="1" smtClean="0"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e>
                          </m:func>
                        </m:e>
                      </m:d>
                    </m:oMath>
                  </m:oMathPara>
                </a14:m>
                <a:endParaRPr lang="en-US" sz="1800" b="1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CN" sz="1800" b="1" i="1" dirty="0" smtClean="0">
                          <a:latin typeface="Cambria Math" panose="02040503050406030204" pitchFamily="18" charset="0"/>
                        </a:rPr>
                        <m:t>𝑾</m:t>
                      </m:r>
                      <m:r>
                        <a:rPr lang="en-CN" sz="1800" b="1" i="1" dirty="0" smtClean="0">
                          <a:latin typeface="Cambria Math" panose="02040503050406030204" pitchFamily="18" charset="0"/>
                        </a:rPr>
                        <m:t> = </m:t>
                      </m:r>
                      <m:r>
                        <a:rPr lang="en-CN" sz="1800" b="1" i="1" dirty="0" smtClean="0">
                          <a:latin typeface="Cambria Math" panose="02040503050406030204" pitchFamily="18" charset="0"/>
                        </a:rPr>
                        <m:t>𝑶</m:t>
                      </m:r>
                      <m:d>
                        <m:dPr>
                          <m:ctrlPr>
                            <a:rPr lang="en-CN" sz="1800" b="1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N" sz="1800" b="1" i="1" dirty="0" smtClean="0">
                              <a:latin typeface="Cambria Math" panose="02040503050406030204" pitchFamily="18" charset="0"/>
                            </a:rPr>
                            <m:t>𝒑</m:t>
                          </m:r>
                          <m:func>
                            <m:funcPr>
                              <m:ctrlPr>
                                <a:rPr lang="en-US" sz="1800" b="1" i="1" dirty="0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1800" b="1" i="0" dirty="0" smtClean="0">
                                  <a:latin typeface="Cambria Math" panose="02040503050406030204" pitchFamily="18" charset="0"/>
                                </a:rPr>
                                <m:t>𝐥𝐨𝐠</m:t>
                              </m:r>
                            </m:fName>
                            <m:e>
                              <m:r>
                                <a:rPr lang="en-US" sz="1800" b="1" i="1" dirty="0" smtClean="0"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e>
                          </m:func>
                        </m:e>
                      </m:d>
                      <m:r>
                        <a:rPr lang="en-US" sz="1800" b="1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b="1" i="1" dirty="0" smtClean="0">
                          <a:latin typeface="Cambria Math" panose="02040503050406030204" pitchFamily="18" charset="0"/>
                        </a:rPr>
                        <m:t>𝑶</m:t>
                      </m:r>
                      <m:r>
                        <a:rPr lang="en-US" sz="1800" b="1" i="1" dirty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1800" b="1" i="1" dirty="0" smtClean="0">
                          <a:latin typeface="Cambria Math" panose="02040503050406030204" pitchFamily="18" charset="0"/>
                        </a:rPr>
                        <m:t>𝒏</m:t>
                      </m:r>
                      <m:r>
                        <a:rPr lang="en-US" sz="1800" b="1" i="1" dirty="0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CN" sz="1800" b="1" dirty="0"/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3F57E8B-0B04-291D-A038-D327AE1BB0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6337" y="2306638"/>
                <a:ext cx="2562433" cy="553998"/>
              </a:xfrm>
              <a:prstGeom prst="rect">
                <a:avLst/>
              </a:prstGeom>
              <a:blipFill>
                <a:blip r:embed="rId4"/>
                <a:stretch>
                  <a:fillRect l="-2956" t="-2222" r="-985" b="-17778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EA35BC0-35A2-C4CB-9A9C-9153A8368C0D}"/>
                  </a:ext>
                </a:extLst>
              </p:cNvPr>
              <p:cNvSpPr txBox="1"/>
              <p:nvPr/>
            </p:nvSpPr>
            <p:spPr>
              <a:xfrm>
                <a:off x="6407944" y="4969009"/>
                <a:ext cx="2562433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𝑫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𝑶</m:t>
                      </m:r>
                      <m:d>
                        <m:dPr>
                          <m:ctrlPr>
                            <a:rPr lang="en-US" sz="1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US" sz="1800" b="1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1800" b="1" i="0" smtClean="0">
                                  <a:latin typeface="Cambria Math" panose="02040503050406030204" pitchFamily="18" charset="0"/>
                                </a:rPr>
                                <m:t>𝐥𝐨𝐠</m:t>
                              </m:r>
                            </m:fName>
                            <m:e>
                              <m:r>
                                <a:rPr lang="en-US" sz="1800" b="1" i="1" smtClean="0"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e>
                          </m:func>
                        </m:e>
                      </m:d>
                    </m:oMath>
                  </m:oMathPara>
                </a14:m>
                <a:endParaRPr lang="en-US" sz="1800" b="1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CN" sz="1800" b="1" i="1" dirty="0" smtClean="0">
                          <a:latin typeface="Cambria Math" panose="02040503050406030204" pitchFamily="18" charset="0"/>
                        </a:rPr>
                        <m:t>𝑾</m:t>
                      </m:r>
                      <m:r>
                        <a:rPr lang="en-CN" sz="1800" b="1" i="1" dirty="0" smtClean="0">
                          <a:latin typeface="Cambria Math" panose="02040503050406030204" pitchFamily="18" charset="0"/>
                        </a:rPr>
                        <m:t> = </m:t>
                      </m:r>
                      <m:r>
                        <a:rPr lang="en-CN" sz="1800" b="1" i="1" dirty="0" smtClean="0">
                          <a:latin typeface="Cambria Math" panose="02040503050406030204" pitchFamily="18" charset="0"/>
                        </a:rPr>
                        <m:t>𝑶</m:t>
                      </m:r>
                      <m:d>
                        <m:dPr>
                          <m:ctrlPr>
                            <a:rPr lang="en-CN" sz="1800" b="1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N" sz="1800" b="1" i="1" dirty="0" smtClean="0">
                              <a:latin typeface="Cambria Math" panose="02040503050406030204" pitchFamily="18" charset="0"/>
                            </a:rPr>
                            <m:t>𝒑</m:t>
                          </m:r>
                          <m:func>
                            <m:funcPr>
                              <m:ctrlPr>
                                <a:rPr lang="en-US" sz="1800" b="1" i="1" dirty="0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1800" b="1" i="0" dirty="0" smtClean="0">
                                  <a:latin typeface="Cambria Math" panose="02040503050406030204" pitchFamily="18" charset="0"/>
                                </a:rPr>
                                <m:t>𝐥𝐨𝐠</m:t>
                              </m:r>
                            </m:fName>
                            <m:e>
                              <m:r>
                                <a:rPr lang="en-US" sz="1800" b="1" i="1" dirty="0" smtClean="0"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e>
                          </m:func>
                        </m:e>
                      </m:d>
                      <m:r>
                        <a:rPr lang="en-US" sz="1800" b="1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b="1" i="1" dirty="0" smtClean="0">
                          <a:latin typeface="Cambria Math" panose="02040503050406030204" pitchFamily="18" charset="0"/>
                        </a:rPr>
                        <m:t>𝑶</m:t>
                      </m:r>
                      <m:r>
                        <a:rPr lang="en-US" sz="1800" b="1" i="1" dirty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1800" b="1" i="1" dirty="0" smtClean="0">
                          <a:latin typeface="Cambria Math" panose="02040503050406030204" pitchFamily="18" charset="0"/>
                        </a:rPr>
                        <m:t>𝒏</m:t>
                      </m:r>
                      <m:r>
                        <a:rPr lang="en-US" sz="1800" b="1" i="1" dirty="0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CN" sz="1800" b="1" dirty="0"/>
              </a:p>
            </p:txBody>
          </p:sp>
        </mc:Choice>
        <mc:Fallback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EA35BC0-35A2-C4CB-9A9C-9153A8368C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7944" y="4969009"/>
                <a:ext cx="2562433" cy="553998"/>
              </a:xfrm>
              <a:prstGeom prst="rect">
                <a:avLst/>
              </a:prstGeom>
              <a:blipFill>
                <a:blip r:embed="rId5"/>
                <a:stretch>
                  <a:fillRect l="-2956" t="-2273" r="-985" b="-20455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D436286-3DEA-48D4-D820-A6E8170844C6}"/>
                  </a:ext>
                </a:extLst>
              </p:cNvPr>
              <p:cNvSpPr txBox="1"/>
              <p:nvPr/>
            </p:nvSpPr>
            <p:spPr>
              <a:xfrm>
                <a:off x="959208" y="5876926"/>
                <a:ext cx="7023782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:r>
                  <a:rPr lang="en-US" b="1" dirty="0"/>
                  <a:t>Overall: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𝑫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𝑶</m:t>
                    </m:r>
                    <m:d>
                      <m:d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en-US" b="1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b="1" i="0" smtClean="0">
                                <a:latin typeface="Cambria Math" panose="02040503050406030204" pitchFamily="18" charset="0"/>
                              </a:rPr>
                              <m:t>𝐥𝐨𝐠</m:t>
                            </m:r>
                          </m:fName>
                          <m:e>
                            <m:r>
                              <a:rPr lang="en-US" b="1" i="1" smtClean="0">
                                <a:latin typeface="Cambria Math" panose="02040503050406030204" pitchFamily="18" charset="0"/>
                              </a:rPr>
                              <m:t>𝒏</m:t>
                            </m:r>
                          </m:e>
                        </m:func>
                      </m:e>
                    </m:d>
                    <m:r>
                      <a:rPr lang="en-US" b="1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b="1" dirty="0"/>
                  <a:t>and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CN" b="1" i="1" dirty="0" smtClean="0">
                        <a:latin typeface="Cambria Math" panose="02040503050406030204" pitchFamily="18" charset="0"/>
                      </a:rPr>
                      <m:t>𝑾</m:t>
                    </m:r>
                    <m:r>
                      <a:rPr lang="en-CN" b="1" i="1" dirty="0" smtClean="0">
                        <a:latin typeface="Cambria Math" panose="02040503050406030204" pitchFamily="18" charset="0"/>
                      </a:rPr>
                      <m:t> = </m:t>
                    </m:r>
                    <m:r>
                      <a:rPr lang="en-CN" b="1" i="1" dirty="0" smtClean="0">
                        <a:latin typeface="Cambria Math" panose="02040503050406030204" pitchFamily="18" charset="0"/>
                      </a:rPr>
                      <m:t>𝑶</m:t>
                    </m:r>
                    <m:d>
                      <m:dPr>
                        <m:ctrlPr>
                          <a:rPr lang="en-CN" b="1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N" b="1" i="1" dirty="0" smtClean="0">
                            <a:latin typeface="Cambria Math" panose="02040503050406030204" pitchFamily="18" charset="0"/>
                          </a:rPr>
                          <m:t>𝒑</m:t>
                        </m:r>
                        <m:func>
                          <m:funcPr>
                            <m:ctrlPr>
                              <a:rPr lang="en-US" b="1" i="1" dirty="0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b="1" i="0" dirty="0" smtClean="0">
                                <a:latin typeface="Cambria Math" panose="02040503050406030204" pitchFamily="18" charset="0"/>
                              </a:rPr>
                              <m:t>𝐥𝐨𝐠</m:t>
                            </m:r>
                          </m:fName>
                          <m:e>
                            <m:r>
                              <a:rPr lang="en-US" b="1" i="1" dirty="0" smtClean="0">
                                <a:latin typeface="Cambria Math" panose="02040503050406030204" pitchFamily="18" charset="0"/>
                              </a:rPr>
                              <m:t>𝒏</m:t>
                            </m:r>
                          </m:e>
                        </m:func>
                      </m:e>
                    </m:d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𝑶</m:t>
                    </m:r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𝒏</m:t>
                    </m:r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CN" b="1" dirty="0"/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D436286-3DEA-48D4-D820-A6E8170844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9208" y="5876926"/>
                <a:ext cx="7023782" cy="369332"/>
              </a:xfrm>
              <a:prstGeom prst="rect">
                <a:avLst/>
              </a:prstGeom>
              <a:blipFill>
                <a:blip r:embed="rId6"/>
                <a:stretch>
                  <a:fillRect l="-2708" t="-22581" r="-1083" b="-45161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8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8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8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8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8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8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8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78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78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78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78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78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78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78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78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78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83" grpId="0"/>
      <p:bldP spid="178184" grpId="0"/>
      <p:bldP spid="178186" grpId="0"/>
      <p:bldP spid="178187" grpId="0"/>
      <p:bldP spid="178245" grpId="0"/>
      <p:bldP spid="178246" grpId="0" animBg="1"/>
      <p:bldP spid="178248" grpId="0" animBg="1"/>
      <p:bldP spid="178249" grpId="0" animBg="1"/>
      <p:bldP spid="178251" grpId="0" animBg="1"/>
      <p:bldP spid="178252" grpId="0" animBg="1"/>
      <p:bldP spid="178253" grpId="0" animBg="1"/>
      <p:bldP spid="178254" grpId="0" animBg="1"/>
      <p:bldP spid="178255" grpId="0" animBg="1"/>
      <p:bldP spid="178256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20219D9F-05B8-9CBC-3872-8F2BE60BA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C0B76B7-0C1F-5644-BFD8-F7DB74564B79}" type="slidenum">
              <a:rPr lang="en-US" altLang="zh-CN" sz="1400"/>
              <a:pPr eaLnBrk="1" hangingPunct="1"/>
              <a:t>18</a:t>
            </a:fld>
            <a:endParaRPr lang="en-US" altLang="zh-CN" sz="1400"/>
          </a:p>
        </p:txBody>
      </p:sp>
      <p:sp>
        <p:nvSpPr>
          <p:cNvPr id="6149" name="Text Box 2">
            <a:extLst>
              <a:ext uri="{FF2B5EF4-FFF2-40B4-BE49-F238E27FC236}">
                <a16:creationId xmlns:a16="http://schemas.microsoft.com/office/drawing/2014/main" id="{F82180DA-CA19-0A86-014D-E424D24BB4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476250"/>
            <a:ext cx="8280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4163" indent="-284163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宋体" panose="02010600030101010101" pitchFamily="2" charset="-122"/>
              </a:rPr>
              <a:t>〖</a:t>
            </a:r>
            <a:r>
              <a:rPr lang="en-US" altLang="zh-CN" b="1">
                <a:latin typeface="Arial" panose="020B0604020202020204" pitchFamily="34" charset="0"/>
              </a:rPr>
              <a:t>Example</a:t>
            </a:r>
            <a:r>
              <a:rPr lang="en-US" altLang="zh-CN" b="1">
                <a:latin typeface="宋体" panose="02010600030101010101" pitchFamily="2" charset="-122"/>
              </a:rPr>
              <a:t>〗 </a:t>
            </a:r>
            <a:r>
              <a:rPr lang="en-US" altLang="zh-CN" b="1"/>
              <a:t>Maximum Finding.</a:t>
            </a:r>
          </a:p>
        </p:txBody>
      </p:sp>
      <p:sp>
        <p:nvSpPr>
          <p:cNvPr id="6150" name="Text Box 3">
            <a:extLst>
              <a:ext uri="{FF2B5EF4-FFF2-40B4-BE49-F238E27FC236}">
                <a16:creationId xmlns:a16="http://schemas.microsoft.com/office/drawing/2014/main" id="{08516408-2039-DB7E-9A7E-71189BD0BA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2588" y="0"/>
            <a:ext cx="24050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1800" b="1">
                <a:solidFill>
                  <a:schemeClr val="hlink"/>
                </a:solidFill>
                <a:sym typeface="Webdings" pitchFamily="2" charset="2"/>
              </a:rPr>
              <a:t>Parallel Algorithms</a:t>
            </a:r>
          </a:p>
        </p:txBody>
      </p:sp>
      <p:sp>
        <p:nvSpPr>
          <p:cNvPr id="181252" name="Text Box 4">
            <a:extLst>
              <a:ext uri="{FF2B5EF4-FFF2-40B4-BE49-F238E27FC236}">
                <a16:creationId xmlns:a16="http://schemas.microsoft.com/office/drawing/2014/main" id="{8D59E178-788C-79A2-9B01-EB28A66272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981075"/>
            <a:ext cx="74882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40000"/>
              </a:spcBef>
              <a:buFont typeface="Wingdings" pitchFamily="2" charset="2"/>
              <a:buChar char="F"/>
            </a:pPr>
            <a:r>
              <a:rPr lang="en-US" altLang="zh-CN" b="1"/>
              <a:t> Replace “+” by “max” in the summation algorithm</a:t>
            </a:r>
          </a:p>
        </p:txBody>
      </p:sp>
      <p:sp>
        <p:nvSpPr>
          <p:cNvPr id="181254" name="Text Box 6">
            <a:extLst>
              <a:ext uri="{FF2B5EF4-FFF2-40B4-BE49-F238E27FC236}">
                <a16:creationId xmlns:a16="http://schemas.microsoft.com/office/drawing/2014/main" id="{BF15F244-1033-E7CB-977D-BDFE5146FE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1963738"/>
            <a:ext cx="33115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40000"/>
              </a:spcBef>
              <a:buFont typeface="Wingdings" pitchFamily="2" charset="2"/>
              <a:buChar char="F"/>
            </a:pPr>
            <a:r>
              <a:rPr lang="en-US" altLang="zh-CN" b="1"/>
              <a:t> Compare all pairs</a:t>
            </a: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B9E0B5DC-8589-19AF-CDBC-2FA8CF9A87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6013" y="2492375"/>
            <a:ext cx="5976937" cy="3744913"/>
          </a:xfrm>
          <a:prstGeom prst="foldedCorner">
            <a:avLst>
              <a:gd name="adj" fmla="val 11083"/>
            </a:avLst>
          </a:prstGeom>
          <a:gradFill rotWithShape="0">
            <a:gsLst>
              <a:gs pos="0">
                <a:srgbClr val="FFFFFF"/>
              </a:gs>
              <a:gs pos="100000">
                <a:schemeClr val="bg1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180000" tIns="118800" rIns="36000" bIns="46800"/>
          <a:lstStyle>
            <a:lvl1pPr marL="290513" indent="-290513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</a:rPr>
              <a:t>for</a:t>
            </a:r>
            <a:r>
              <a:rPr lang="en-US" altLang="zh-CN" sz="2000" b="1" dirty="0">
                <a:latin typeface="Arial" panose="020B0604020202020204" pitchFamily="34" charset="0"/>
              </a:rPr>
              <a:t> </a:t>
            </a:r>
            <a:r>
              <a:rPr lang="en-US" altLang="zh-CN" sz="2000" b="1" dirty="0" err="1">
                <a:latin typeface="Arial" panose="020B0604020202020204" pitchFamily="34" charset="0"/>
              </a:rPr>
              <a:t>i</a:t>
            </a:r>
            <a:r>
              <a:rPr lang="pt-BR" altLang="zh-CN" sz="2000" b="1" dirty="0">
                <a:latin typeface="Arial" panose="020B0604020202020204" pitchFamily="34" charset="0"/>
              </a:rPr>
              <a:t>,</a:t>
            </a:r>
            <a:r>
              <a:rPr lang="pt-BR" altLang="zh-CN" dirty="0"/>
              <a:t> </a:t>
            </a:r>
            <a:r>
              <a:rPr lang="en-US" altLang="zh-CN" sz="2000" b="1" dirty="0">
                <a:latin typeface="Arial" panose="020B0604020202020204" pitchFamily="34" charset="0"/>
              </a:rPr>
              <a:t>1 </a:t>
            </a:r>
            <a:r>
              <a:rPr lang="en-US" altLang="zh-CN" b="1" dirty="0">
                <a:sym typeface="Symbol" pitchFamily="2" charset="2"/>
              </a:rPr>
              <a:t></a:t>
            </a:r>
            <a:r>
              <a:rPr lang="en-US" altLang="zh-CN" sz="2000" b="1" dirty="0">
                <a:latin typeface="Arial" panose="020B0604020202020204" pitchFamily="34" charset="0"/>
              </a:rPr>
              <a:t> </a:t>
            </a:r>
            <a:r>
              <a:rPr lang="en-US" altLang="zh-CN" sz="2000" b="1" dirty="0" err="1">
                <a:latin typeface="Arial" panose="020B0604020202020204" pitchFamily="34" charset="0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</a:rPr>
              <a:t> </a:t>
            </a:r>
            <a:r>
              <a:rPr lang="en-US" altLang="zh-CN" b="1" dirty="0">
                <a:sym typeface="Symbol" pitchFamily="2" charset="2"/>
              </a:rPr>
              <a:t></a:t>
            </a:r>
            <a:r>
              <a:rPr lang="en-US" altLang="zh-CN" sz="2000" b="1" dirty="0">
                <a:latin typeface="Arial" panose="020B0604020202020204" pitchFamily="34" charset="0"/>
              </a:rPr>
              <a:t> n  </a:t>
            </a:r>
            <a:r>
              <a:rPr lang="en-US" altLang="zh-CN" sz="2000" b="1" dirty="0" err="1">
                <a:solidFill>
                  <a:srgbClr val="0000FF"/>
                </a:solidFill>
                <a:latin typeface="Arial" panose="020B0604020202020204" pitchFamily="34" charset="0"/>
              </a:rPr>
              <a:t>pardo</a:t>
            </a:r>
            <a:endParaRPr lang="en-US" altLang="zh-CN" sz="20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en-US" altLang="zh-CN" sz="2000" b="1" dirty="0">
                <a:latin typeface="Arial" panose="020B0604020202020204" pitchFamily="34" charset="0"/>
              </a:rPr>
              <a:t>    B(</a:t>
            </a:r>
            <a:r>
              <a:rPr lang="en-US" altLang="zh-CN" sz="2000" b="1" dirty="0" err="1">
                <a:latin typeface="Arial" panose="020B0604020202020204" pitchFamily="34" charset="0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</a:rPr>
              <a:t>) := 0</a:t>
            </a:r>
          </a:p>
          <a:p>
            <a:pPr eaLnBrk="1" hangingPunct="1"/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</a:rPr>
              <a:t>for</a:t>
            </a:r>
            <a:r>
              <a:rPr lang="en-US" altLang="zh-CN" sz="2000" b="1" dirty="0">
                <a:latin typeface="Arial" panose="020B0604020202020204" pitchFamily="34" charset="0"/>
              </a:rPr>
              <a:t> </a:t>
            </a:r>
            <a:r>
              <a:rPr lang="en-US" altLang="zh-CN" sz="2000" b="1" dirty="0" err="1">
                <a:latin typeface="Arial" panose="020B0604020202020204" pitchFamily="34" charset="0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</a:rPr>
              <a:t> and j, 1 </a:t>
            </a:r>
            <a:r>
              <a:rPr lang="en-US" altLang="zh-CN" b="1" dirty="0">
                <a:sym typeface="Symbol" pitchFamily="2" charset="2"/>
              </a:rPr>
              <a:t></a:t>
            </a:r>
            <a:r>
              <a:rPr lang="en-US" altLang="zh-CN" sz="2000" b="1" dirty="0">
                <a:latin typeface="Arial" panose="020B0604020202020204" pitchFamily="34" charset="0"/>
              </a:rPr>
              <a:t> </a:t>
            </a:r>
            <a:r>
              <a:rPr lang="en-US" altLang="zh-CN" sz="2000" b="1" dirty="0" err="1">
                <a:latin typeface="Arial" panose="020B0604020202020204" pitchFamily="34" charset="0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</a:rPr>
              <a:t>, j </a:t>
            </a:r>
            <a:r>
              <a:rPr lang="en-US" altLang="zh-CN" b="1" dirty="0">
                <a:sym typeface="Symbol" pitchFamily="2" charset="2"/>
              </a:rPr>
              <a:t></a:t>
            </a:r>
            <a:r>
              <a:rPr lang="en-US" altLang="zh-CN" sz="2000" b="1" dirty="0">
                <a:latin typeface="Arial" panose="020B0604020202020204" pitchFamily="34" charset="0"/>
              </a:rPr>
              <a:t> n  </a:t>
            </a:r>
            <a:r>
              <a:rPr lang="en-US" altLang="zh-CN" sz="2000" b="1" dirty="0" err="1">
                <a:solidFill>
                  <a:srgbClr val="0000FF"/>
                </a:solidFill>
                <a:latin typeface="Arial" panose="020B0604020202020204" pitchFamily="34" charset="0"/>
              </a:rPr>
              <a:t>pardo</a:t>
            </a:r>
            <a:endParaRPr lang="en-US" altLang="zh-CN" sz="20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en-US" altLang="zh-CN" sz="2000" b="1" dirty="0">
                <a:latin typeface="Arial" panose="020B0604020202020204" pitchFamily="34" charset="0"/>
              </a:rPr>
              <a:t>    </a:t>
            </a: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</a:rPr>
              <a:t>if</a:t>
            </a:r>
            <a:r>
              <a:rPr lang="en-US" altLang="zh-CN" sz="2000" b="1" dirty="0">
                <a:latin typeface="Arial" panose="020B0604020202020204" pitchFamily="34" charset="0"/>
              </a:rPr>
              <a:t> ( (A(</a:t>
            </a:r>
            <a:r>
              <a:rPr lang="en-US" altLang="zh-CN" sz="2000" b="1" dirty="0" err="1">
                <a:latin typeface="Arial" panose="020B0604020202020204" pitchFamily="34" charset="0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</a:rPr>
              <a:t>) &lt; A(j)) || ((A(</a:t>
            </a:r>
            <a:r>
              <a:rPr lang="en-US" altLang="zh-CN" sz="2000" b="1" dirty="0" err="1">
                <a:latin typeface="Arial" panose="020B0604020202020204" pitchFamily="34" charset="0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</a:rPr>
              <a:t>) = A(j)) &amp;&amp; (</a:t>
            </a:r>
            <a:r>
              <a:rPr lang="en-US" altLang="zh-CN" sz="2000" b="1" dirty="0" err="1">
                <a:latin typeface="Arial" panose="020B0604020202020204" pitchFamily="34" charset="0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</a:rPr>
              <a:t> &lt; j)) )</a:t>
            </a:r>
          </a:p>
          <a:p>
            <a:pPr eaLnBrk="1" hangingPunct="1"/>
            <a:r>
              <a:rPr lang="en-US" altLang="zh-CN" sz="2000" b="1" dirty="0">
                <a:latin typeface="Arial" panose="020B0604020202020204" pitchFamily="34" charset="0"/>
              </a:rPr>
              <a:t>  </a:t>
            </a: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</a:rPr>
              <a:t>          </a:t>
            </a:r>
            <a:r>
              <a:rPr lang="en-US" altLang="zh-CN" sz="2000" b="1" dirty="0">
                <a:latin typeface="Arial" panose="020B0604020202020204" pitchFamily="34" charset="0"/>
              </a:rPr>
              <a:t>B(</a:t>
            </a:r>
            <a:r>
              <a:rPr lang="en-US" altLang="zh-CN" sz="2000" b="1" dirty="0" err="1">
                <a:latin typeface="Arial" panose="020B0604020202020204" pitchFamily="34" charset="0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</a:rPr>
              <a:t>) = 1</a:t>
            </a:r>
          </a:p>
          <a:p>
            <a:pPr eaLnBrk="1" hangingPunct="1"/>
            <a:r>
              <a:rPr lang="en-US" altLang="zh-CN" sz="2000" b="1" dirty="0">
                <a:latin typeface="Arial" panose="020B0604020202020204" pitchFamily="34" charset="0"/>
              </a:rPr>
              <a:t>    </a:t>
            </a: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</a:rPr>
              <a:t>else</a:t>
            </a:r>
            <a:r>
              <a:rPr lang="en-US" altLang="zh-CN" sz="2000" b="1" dirty="0">
                <a:latin typeface="Arial" panose="020B0604020202020204" pitchFamily="34" charset="0"/>
              </a:rPr>
              <a:t> B(j) = 1</a:t>
            </a:r>
          </a:p>
          <a:p>
            <a:pPr eaLnBrk="1" hangingPunct="1"/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</a:rPr>
              <a:t>for</a:t>
            </a:r>
            <a:r>
              <a:rPr lang="en-US" altLang="zh-CN" sz="2000" b="1" dirty="0">
                <a:latin typeface="Arial" panose="020B0604020202020204" pitchFamily="34" charset="0"/>
              </a:rPr>
              <a:t> </a:t>
            </a:r>
            <a:r>
              <a:rPr lang="en-US" altLang="zh-CN" sz="2000" b="1" dirty="0" err="1">
                <a:latin typeface="Arial" panose="020B0604020202020204" pitchFamily="34" charset="0"/>
              </a:rPr>
              <a:t>i</a:t>
            </a:r>
            <a:r>
              <a:rPr lang="en-US" altLang="zh-CN" sz="2000" b="1" baseline="-25000" dirty="0">
                <a:latin typeface="Arial" panose="020B0604020202020204" pitchFamily="34" charset="0"/>
              </a:rPr>
              <a:t> </a:t>
            </a:r>
            <a:r>
              <a:rPr lang="pt-BR" altLang="zh-CN" sz="2000" b="1" dirty="0">
                <a:latin typeface="Arial" panose="020B0604020202020204" pitchFamily="34" charset="0"/>
              </a:rPr>
              <a:t>,</a:t>
            </a:r>
            <a:r>
              <a:rPr lang="pt-BR" altLang="zh-CN" dirty="0"/>
              <a:t> </a:t>
            </a:r>
            <a:r>
              <a:rPr lang="en-US" altLang="zh-CN" sz="2000" b="1" dirty="0">
                <a:latin typeface="Arial" panose="020B0604020202020204" pitchFamily="34" charset="0"/>
              </a:rPr>
              <a:t>1 </a:t>
            </a:r>
            <a:r>
              <a:rPr lang="en-US" altLang="zh-CN" b="1" dirty="0">
                <a:sym typeface="Symbol" pitchFamily="2" charset="2"/>
              </a:rPr>
              <a:t></a:t>
            </a:r>
            <a:r>
              <a:rPr lang="en-US" altLang="zh-CN" sz="2000" b="1" dirty="0">
                <a:latin typeface="Arial" panose="020B0604020202020204" pitchFamily="34" charset="0"/>
              </a:rPr>
              <a:t> </a:t>
            </a:r>
            <a:r>
              <a:rPr lang="en-US" altLang="zh-CN" sz="2000" b="1" dirty="0" err="1">
                <a:latin typeface="Arial" panose="020B0604020202020204" pitchFamily="34" charset="0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</a:rPr>
              <a:t> </a:t>
            </a:r>
            <a:r>
              <a:rPr lang="en-US" altLang="zh-CN" b="1" dirty="0">
                <a:sym typeface="Symbol" pitchFamily="2" charset="2"/>
              </a:rPr>
              <a:t></a:t>
            </a:r>
            <a:r>
              <a:rPr lang="en-US" altLang="zh-CN" sz="2000" b="1" dirty="0">
                <a:latin typeface="Arial" panose="020B0604020202020204" pitchFamily="34" charset="0"/>
              </a:rPr>
              <a:t> n  </a:t>
            </a:r>
            <a:r>
              <a:rPr lang="en-US" altLang="zh-CN" sz="2000" b="1" dirty="0" err="1">
                <a:solidFill>
                  <a:srgbClr val="0000FF"/>
                </a:solidFill>
                <a:latin typeface="Arial" panose="020B0604020202020204" pitchFamily="34" charset="0"/>
              </a:rPr>
              <a:t>pardo</a:t>
            </a:r>
            <a:endParaRPr lang="en-US" altLang="zh-CN" sz="20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en-US" altLang="zh-CN" sz="2000" b="1" dirty="0">
                <a:latin typeface="Arial" panose="020B0604020202020204" pitchFamily="34" charset="0"/>
              </a:rPr>
              <a:t>    </a:t>
            </a: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</a:rPr>
              <a:t>if</a:t>
            </a:r>
            <a:r>
              <a:rPr lang="en-US" altLang="zh-CN" sz="2000" b="1" dirty="0">
                <a:latin typeface="Arial" panose="020B0604020202020204" pitchFamily="34" charset="0"/>
              </a:rPr>
              <a:t> B(</a:t>
            </a:r>
            <a:r>
              <a:rPr lang="en-US" altLang="zh-CN" sz="2000" b="1" dirty="0" err="1">
                <a:latin typeface="Arial" panose="020B0604020202020204" pitchFamily="34" charset="0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</a:rPr>
              <a:t>) == 0</a:t>
            </a:r>
          </a:p>
          <a:p>
            <a:pPr eaLnBrk="1" hangingPunct="1"/>
            <a:r>
              <a:rPr lang="en-US" altLang="zh-CN" sz="2000" b="1" dirty="0">
                <a:latin typeface="Arial" panose="020B0604020202020204" pitchFamily="34" charset="0"/>
              </a:rPr>
              <a:t>  </a:t>
            </a: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</a:rPr>
              <a:t>     </a:t>
            </a:r>
            <a:r>
              <a:rPr lang="en-US" altLang="zh-CN" sz="2000" b="1" dirty="0">
                <a:latin typeface="Arial" panose="020B0604020202020204" pitchFamily="34" charset="0"/>
              </a:rPr>
              <a:t>A(</a:t>
            </a:r>
            <a:r>
              <a:rPr lang="en-US" altLang="zh-CN" sz="2000" b="1" dirty="0" err="1">
                <a:latin typeface="Arial" panose="020B0604020202020204" pitchFamily="34" charset="0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</a:rPr>
              <a:t>) is a maximum in A</a:t>
            </a:r>
          </a:p>
          <a:p>
            <a:pPr eaLnBrk="1" hangingPunct="1"/>
            <a:endParaRPr lang="en-US" altLang="zh-CN" sz="2000" b="1" dirty="0">
              <a:latin typeface="Arial" panose="020B0604020202020204" pitchFamily="34" charset="0"/>
            </a:endParaRPr>
          </a:p>
          <a:p>
            <a:pPr eaLnBrk="1" hangingPunct="1"/>
            <a:endParaRPr lang="en-US" altLang="zh-CN" sz="2000" b="1" dirty="0">
              <a:latin typeface="Arial" panose="020B0604020202020204" pitchFamily="34" charset="0"/>
            </a:endParaRPr>
          </a:p>
        </p:txBody>
      </p:sp>
      <p:sp>
        <p:nvSpPr>
          <p:cNvPr id="111" name="AutoShape 59" descr="画布">
            <a:extLst>
              <a:ext uri="{FF2B5EF4-FFF2-40B4-BE49-F238E27FC236}">
                <a16:creationId xmlns:a16="http://schemas.microsoft.com/office/drawing/2014/main" id="{F4019723-F1A4-33C3-CEB9-85F4EE711E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6825" y="4149725"/>
            <a:ext cx="3529013" cy="1639888"/>
          </a:xfrm>
          <a:prstGeom prst="plus">
            <a:avLst>
              <a:gd name="adj" fmla="val 14523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25400">
            <a:solidFill>
              <a:schemeClr val="accent2"/>
            </a:solidFill>
            <a:miter lim="800000"/>
            <a:headEnd/>
            <a:tailEnd/>
          </a:ln>
        </p:spPr>
        <p:txBody>
          <a:bodyPr lIns="0" tIns="46800" rIns="0" bIns="46800" anchor="ctr"/>
          <a:lstStyle/>
          <a:p>
            <a:pPr>
              <a:defRPr/>
            </a:pPr>
            <a:r>
              <a:rPr lang="en-US" altLang="zh-CN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itchFamily="34" charset="0"/>
              </a:rPr>
              <a:t>  Discussion 21:</a:t>
            </a:r>
            <a:endParaRPr lang="en-US" altLang="zh-CN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How to resolve access</a:t>
            </a:r>
          </a:p>
          <a:p>
            <a:pPr>
              <a:defRPr/>
            </a:pP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conflicts?</a:t>
            </a:r>
          </a:p>
        </p:txBody>
      </p:sp>
      <p:sp>
        <p:nvSpPr>
          <p:cNvPr id="181258" name="Text Box 10">
            <a:extLst>
              <a:ext uri="{FF2B5EF4-FFF2-40B4-BE49-F238E27FC236}">
                <a16:creationId xmlns:a16="http://schemas.microsoft.com/office/drawing/2014/main" id="{4993F01D-0378-5CFC-E870-5B9E9B91AA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4388" y="2924175"/>
            <a:ext cx="15843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i="1"/>
              <a:t>Common</a:t>
            </a:r>
          </a:p>
          <a:p>
            <a:pPr eaLnBrk="1" hangingPunct="1"/>
            <a:r>
              <a:rPr lang="en-US" altLang="zh-CN" b="1" i="1"/>
              <a:t>CRCW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039824B-8EFC-6C5A-BE5D-57E8575473BC}"/>
                  </a:ext>
                </a:extLst>
              </p:cNvPr>
              <p:cNvSpPr txBox="1"/>
              <p:nvPr/>
            </p:nvSpPr>
            <p:spPr>
              <a:xfrm>
                <a:off x="2430676" y="1542684"/>
                <a:ext cx="388830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𝑫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𝑶</m:t>
                    </m:r>
                    <m:d>
                      <m:d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en-US" b="1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b="1" i="0" smtClean="0">
                                <a:latin typeface="Cambria Math" panose="02040503050406030204" pitchFamily="18" charset="0"/>
                              </a:rPr>
                              <m:t>𝐥𝐨𝐠</m:t>
                            </m:r>
                          </m:fName>
                          <m:e>
                            <m:r>
                              <a:rPr lang="en-US" b="1" i="1" smtClean="0">
                                <a:latin typeface="Cambria Math" panose="02040503050406030204" pitchFamily="18" charset="0"/>
                              </a:rPr>
                              <m:t>𝒏</m:t>
                            </m:r>
                          </m:e>
                        </m:func>
                      </m:e>
                    </m:d>
                  </m:oMath>
                </a14:m>
                <a:r>
                  <a:rPr lang="en-US" b="1" i="1" dirty="0">
                    <a:latin typeface="Cambria Math" panose="02040503050406030204" pitchFamily="18" charset="0"/>
                  </a:rPr>
                  <a:t> </a:t>
                </a:r>
                <a:r>
                  <a:rPr lang="en-US" b="1" dirty="0">
                    <a:latin typeface="Cambria Math" panose="02040503050406030204" pitchFamily="18" charset="0"/>
                  </a:rPr>
                  <a:t>and</a:t>
                </a:r>
                <a:r>
                  <a:rPr lang="en-US" b="1" i="1" dirty="0">
                    <a:latin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CN" b="1" i="1" dirty="0" smtClean="0">
                        <a:latin typeface="Cambria Math" panose="02040503050406030204" pitchFamily="18" charset="0"/>
                      </a:rPr>
                      <m:t>𝑾</m:t>
                    </m:r>
                    <m:r>
                      <a:rPr lang="en-CN" b="1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𝑶</m:t>
                    </m:r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𝒏</m:t>
                    </m:r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CN" b="1" dirty="0"/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039824B-8EFC-6C5A-BE5D-57E8575473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0676" y="1542684"/>
                <a:ext cx="3888309" cy="369332"/>
              </a:xfrm>
              <a:prstGeom prst="rect">
                <a:avLst/>
              </a:prstGeom>
              <a:blipFill>
                <a:blip r:embed="rId4"/>
                <a:stretch>
                  <a:fillRect l="-2606" t="-20000" r="-2606" b="-50000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2A53600-BA8B-1889-6178-5103E5E74B4E}"/>
                  </a:ext>
                </a:extLst>
              </p:cNvPr>
              <p:cNvSpPr txBox="1"/>
              <p:nvPr/>
            </p:nvSpPr>
            <p:spPr>
              <a:xfrm>
                <a:off x="1990291" y="5692259"/>
                <a:ext cx="3591689" cy="37766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𝑫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𝑶</m:t>
                    </m:r>
                    <m:d>
                      <m:d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e>
                    </m:d>
                  </m:oMath>
                </a14:m>
                <a:r>
                  <a:rPr lang="en-US" b="1" i="1" dirty="0">
                    <a:latin typeface="Cambria Math" panose="02040503050406030204" pitchFamily="18" charset="0"/>
                  </a:rPr>
                  <a:t> </a:t>
                </a:r>
                <a:r>
                  <a:rPr lang="en-US" b="1" dirty="0">
                    <a:latin typeface="Cambria Math" panose="02040503050406030204" pitchFamily="18" charset="0"/>
                  </a:rPr>
                  <a:t>and</a:t>
                </a:r>
                <a:r>
                  <a:rPr lang="en-US" b="1" i="1" dirty="0">
                    <a:latin typeface="Cambria Math" panose="020405030504060302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CN" b="1" i="1" dirty="0" smtClean="0">
                        <a:latin typeface="Cambria Math" panose="02040503050406030204" pitchFamily="18" charset="0"/>
                      </a:rPr>
                      <m:t>𝑾</m:t>
                    </m:r>
                    <m:r>
                      <a:rPr lang="en-CN" b="1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𝑶</m:t>
                    </m:r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b="1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 dirty="0" smtClean="0">
                            <a:latin typeface="Cambria Math" panose="02040503050406030204" pitchFamily="18" charset="0"/>
                          </a:rPr>
                          <m:t>𝒏</m:t>
                        </m:r>
                      </m:e>
                      <m:sup>
                        <m:r>
                          <a:rPr lang="en-US" b="1" i="1" dirty="0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CN" b="1" dirty="0"/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2A53600-BA8B-1889-6178-5103E5E74B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0291" y="5692259"/>
                <a:ext cx="3591689" cy="377667"/>
              </a:xfrm>
              <a:prstGeom prst="rect">
                <a:avLst/>
              </a:prstGeom>
              <a:blipFill>
                <a:blip r:embed="rId5"/>
                <a:stretch>
                  <a:fillRect l="-2817" t="-22581" r="-2817" b="-45161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1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1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1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1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  <p:bldP spid="111" grpId="0" animBg="1"/>
      <p:bldP spid="181258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0" name="灯片编号占位符 3">
            <a:extLst>
              <a:ext uri="{FF2B5EF4-FFF2-40B4-BE49-F238E27FC236}">
                <a16:creationId xmlns:a16="http://schemas.microsoft.com/office/drawing/2014/main" id="{22E8DBD4-8231-14A9-A9FE-4105AAD63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A44CCEA-F452-284A-898C-43A036BBDAFE}" type="slidenum">
              <a:rPr lang="en-US" altLang="zh-CN" sz="1400"/>
              <a:pPr eaLnBrk="1" hangingPunct="1"/>
              <a:t>19</a:t>
            </a:fld>
            <a:endParaRPr lang="en-US" altLang="zh-CN" sz="1400"/>
          </a:p>
        </p:txBody>
      </p:sp>
      <p:sp>
        <p:nvSpPr>
          <p:cNvPr id="7181" name="Text Box 3">
            <a:extLst>
              <a:ext uri="{FF2B5EF4-FFF2-40B4-BE49-F238E27FC236}">
                <a16:creationId xmlns:a16="http://schemas.microsoft.com/office/drawing/2014/main" id="{5266D015-C01D-73AE-2C97-0C51C4F3CB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2588" y="0"/>
            <a:ext cx="24050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1800" b="1">
                <a:solidFill>
                  <a:schemeClr val="hlink"/>
                </a:solidFill>
                <a:sym typeface="Webdings" pitchFamily="2" charset="2"/>
              </a:rPr>
              <a:t>Parallel Algorithms</a:t>
            </a:r>
          </a:p>
        </p:txBody>
      </p:sp>
      <p:sp>
        <p:nvSpPr>
          <p:cNvPr id="179208" name="Text Box 8">
            <a:extLst>
              <a:ext uri="{FF2B5EF4-FFF2-40B4-BE49-F238E27FC236}">
                <a16:creationId xmlns:a16="http://schemas.microsoft.com/office/drawing/2014/main" id="{35DF41D2-C3F8-BEA9-1323-8CF48A3949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692150"/>
            <a:ext cx="74882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40000"/>
              </a:spcBef>
              <a:buFont typeface="Wingdings" pitchFamily="2" charset="2"/>
              <a:buChar char="F"/>
            </a:pPr>
            <a:r>
              <a:rPr lang="en-US" altLang="zh-CN" b="1"/>
              <a:t> A Doubly-logarithmic Paradigm</a:t>
            </a:r>
          </a:p>
        </p:txBody>
      </p:sp>
      <p:grpSp>
        <p:nvGrpSpPr>
          <p:cNvPr id="2" name="Group 15">
            <a:extLst>
              <a:ext uri="{FF2B5EF4-FFF2-40B4-BE49-F238E27FC236}">
                <a16:creationId xmlns:a16="http://schemas.microsoft.com/office/drawing/2014/main" id="{D7A7D51D-F718-A298-A8E7-EB226E006C30}"/>
              </a:ext>
            </a:extLst>
          </p:cNvPr>
          <p:cNvGrpSpPr>
            <a:grpSpLocks/>
          </p:cNvGrpSpPr>
          <p:nvPr/>
        </p:nvGrpSpPr>
        <p:grpSpPr bwMode="auto">
          <a:xfrm>
            <a:off x="1042988" y="1052513"/>
            <a:ext cx="6192837" cy="541337"/>
            <a:chOff x="657" y="663"/>
            <a:chExt cx="3901" cy="341"/>
          </a:xfrm>
        </p:grpSpPr>
        <p:sp>
          <p:nvSpPr>
            <p:cNvPr id="7186" name="Rectangle 13">
              <a:extLst>
                <a:ext uri="{FF2B5EF4-FFF2-40B4-BE49-F238E27FC236}">
                  <a16:creationId xmlns:a16="http://schemas.microsoft.com/office/drawing/2014/main" id="{B28EE7A8-6972-54C5-D874-B5E0356F8F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" y="754"/>
              <a:ext cx="390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60000"/>
                </a:spcBef>
                <a:buClr>
                  <a:schemeClr val="tx1"/>
                </a:buClr>
              </a:pPr>
              <a:r>
                <a:rPr lang="en-US" altLang="zh-CN" sz="2000" b="1"/>
                <a:t>Assume that </a:t>
              </a:r>
              <a:r>
                <a:rPr lang="en-US" altLang="zh-CN" sz="2000" b="1" i="1">
                  <a:solidFill>
                    <a:srgbClr val="0000FF"/>
                  </a:solidFill>
                </a:rPr>
                <a:t>h</a:t>
              </a:r>
              <a:r>
                <a:rPr lang="en-US" altLang="zh-CN" sz="2000" b="1">
                  <a:solidFill>
                    <a:srgbClr val="0000FF"/>
                  </a:solidFill>
                </a:rPr>
                <a:t> = log log </a:t>
              </a:r>
              <a:r>
                <a:rPr lang="en-US" altLang="zh-CN" sz="2000" b="1" i="1">
                  <a:solidFill>
                    <a:srgbClr val="0000FF"/>
                  </a:solidFill>
                </a:rPr>
                <a:t>n</a:t>
              </a:r>
              <a:r>
                <a:rPr lang="en-US" altLang="zh-CN" sz="2000" b="1"/>
                <a:t> is an integer (                     ).</a:t>
              </a:r>
            </a:p>
          </p:txBody>
        </p:sp>
        <p:graphicFrame>
          <p:nvGraphicFramePr>
            <p:cNvPr id="7179" name="Object 14">
              <a:extLst>
                <a:ext uri="{FF2B5EF4-FFF2-40B4-BE49-F238E27FC236}">
                  <a16:creationId xmlns:a16="http://schemas.microsoft.com/office/drawing/2014/main" id="{7490E4BE-F5B9-9F27-4BEF-364605CB5879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503" y="663"/>
            <a:ext cx="692" cy="3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公式" r:id="rId3" imgW="10820400" imgH="5270500" progId="Equation.3">
                    <p:embed/>
                  </p:oleObj>
                </mc:Choice>
                <mc:Fallback>
                  <p:oleObj name="公式" r:id="rId3" imgW="10820400" imgH="5270500" progId="Equation.3">
                    <p:embed/>
                    <p:pic>
                      <p:nvPicPr>
                        <p:cNvPr id="0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03" y="663"/>
                          <a:ext cx="692" cy="33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Group 18">
            <a:extLst>
              <a:ext uri="{FF2B5EF4-FFF2-40B4-BE49-F238E27FC236}">
                <a16:creationId xmlns:a16="http://schemas.microsoft.com/office/drawing/2014/main" id="{1C1B6926-598E-717C-4DDC-5E129AFE2C1D}"/>
              </a:ext>
            </a:extLst>
          </p:cNvPr>
          <p:cNvGrpSpPr>
            <a:grpSpLocks/>
          </p:cNvGrpSpPr>
          <p:nvPr/>
        </p:nvGrpSpPr>
        <p:grpSpPr bwMode="auto">
          <a:xfrm>
            <a:off x="1042988" y="1620838"/>
            <a:ext cx="2520950" cy="476250"/>
            <a:chOff x="657" y="1021"/>
            <a:chExt cx="1588" cy="300"/>
          </a:xfrm>
        </p:grpSpPr>
        <p:sp>
          <p:nvSpPr>
            <p:cNvPr id="7185" name="Rectangle 16">
              <a:extLst>
                <a:ext uri="{FF2B5EF4-FFF2-40B4-BE49-F238E27FC236}">
                  <a16:creationId xmlns:a16="http://schemas.microsoft.com/office/drawing/2014/main" id="{82BB66EF-4E49-F550-0E52-B8711602D4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" y="1071"/>
              <a:ext cx="158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60000"/>
                </a:spcBef>
                <a:buClr>
                  <a:schemeClr val="tx1"/>
                </a:buClr>
              </a:pPr>
              <a:r>
                <a:rPr lang="en-US" altLang="zh-CN" sz="2000" b="1"/>
                <a:t>Partition by         :</a:t>
              </a:r>
            </a:p>
          </p:txBody>
        </p:sp>
        <p:graphicFrame>
          <p:nvGraphicFramePr>
            <p:cNvPr id="7178" name="Object 17">
              <a:extLst>
                <a:ext uri="{FF2B5EF4-FFF2-40B4-BE49-F238E27FC236}">
                  <a16:creationId xmlns:a16="http://schemas.microsoft.com/office/drawing/2014/main" id="{94969E72-3027-9502-6493-69965BA17826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565" y="1021"/>
            <a:ext cx="317" cy="2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公式" r:id="rId5" imgW="5854700" imgH="5270500" progId="Equation.3">
                    <p:embed/>
                  </p:oleObj>
                </mc:Choice>
                <mc:Fallback>
                  <p:oleObj name="公式" r:id="rId5" imgW="5854700" imgH="5270500" progId="Equation.3">
                    <p:embed/>
                    <p:pic>
                      <p:nvPicPr>
                        <p:cNvPr id="0" name="Object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65" y="1021"/>
                          <a:ext cx="317" cy="28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79219" name="Object 19">
            <a:extLst>
              <a:ext uri="{FF2B5EF4-FFF2-40B4-BE49-F238E27FC236}">
                <a16:creationId xmlns:a16="http://schemas.microsoft.com/office/drawing/2014/main" id="{30D4FE92-704D-662E-D595-A982D578130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58888" y="2133600"/>
          <a:ext cx="4970462" cy="185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7" imgW="59690000" imgH="22237700" progId="Equation.3">
                  <p:embed/>
                </p:oleObj>
              </mc:Choice>
              <mc:Fallback>
                <p:oleObj name="公式" r:id="rId7" imgW="59690000" imgH="2223770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2133600"/>
                        <a:ext cx="4970462" cy="185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9223" name="Object 23">
            <a:extLst>
              <a:ext uri="{FF2B5EF4-FFF2-40B4-BE49-F238E27FC236}">
                <a16:creationId xmlns:a16="http://schemas.microsoft.com/office/drawing/2014/main" id="{D4DC9BC1-3A80-8DA3-E079-8E644FDC040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58888" y="4149725"/>
          <a:ext cx="2740025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9" imgW="38620700" imgH="5854700" progId="Equation.3">
                  <p:embed/>
                </p:oleObj>
              </mc:Choice>
              <mc:Fallback>
                <p:oleObj name="公式" r:id="rId9" imgW="38620700" imgH="58547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4149725"/>
                        <a:ext cx="2740025" cy="439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6DD6FE7-0294-2DC9-C06A-B758FBB61899}"/>
                  </a:ext>
                </a:extLst>
              </p:cNvPr>
              <p:cNvSpPr txBox="1"/>
              <p:nvPr/>
            </p:nvSpPr>
            <p:spPr>
              <a:xfrm>
                <a:off x="6258903" y="2206713"/>
                <a:ext cx="2424446" cy="3126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N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sSub>
                        <m:sSubPr>
                          <m:ctrlPr>
                            <a:rPr lang="en-US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𝑴</m:t>
                          </m:r>
                        </m:e>
                        <m:sub>
                          <m:r>
                            <a:rPr lang="en-US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sz="180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∼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𝑫</m:t>
                      </m:r>
                      <m:d>
                        <m:dPr>
                          <m:ctrlPr>
                            <a:rPr lang="en-US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ad>
                            <m:radPr>
                              <m:degHide m:val="on"/>
                              <m:ctrlPr>
                                <a:rPr lang="en-US" sz="1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1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𝒏</m:t>
                              </m:r>
                            </m:e>
                          </m:rad>
                        </m:e>
                      </m:d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𝑾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ad>
                        <m:radPr>
                          <m:degHide m:val="on"/>
                          <m:ctrlPr>
                            <a:rPr lang="en-US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𝒏</m:t>
                          </m:r>
                        </m:e>
                      </m:rad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CN" sz="1800" b="1" dirty="0"/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6DD6FE7-0294-2DC9-C06A-B758FBB618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8903" y="2206713"/>
                <a:ext cx="2424446" cy="312650"/>
              </a:xfrm>
              <a:prstGeom prst="rect">
                <a:avLst/>
              </a:prstGeom>
              <a:blipFill>
                <a:blip r:embed="rId11"/>
                <a:stretch>
                  <a:fillRect l="-1042" r="-3125" b="-26923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1F4F105-11D4-643E-88F5-32A3128CDACA}"/>
                  </a:ext>
                </a:extLst>
              </p:cNvPr>
              <p:cNvSpPr txBox="1"/>
              <p:nvPr/>
            </p:nvSpPr>
            <p:spPr>
              <a:xfrm>
                <a:off x="6293477" y="2615494"/>
                <a:ext cx="2478947" cy="3126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N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sSub>
                        <m:sSubPr>
                          <m:ctrlPr>
                            <a:rPr lang="en-US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𝑴</m:t>
                          </m:r>
                        </m:e>
                        <m:sub>
                          <m:r>
                            <a:rPr lang="en-US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en-US" sz="180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∼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𝑫</m:t>
                      </m:r>
                      <m:d>
                        <m:dPr>
                          <m:ctrlPr>
                            <a:rPr lang="en-US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ad>
                            <m:radPr>
                              <m:degHide m:val="on"/>
                              <m:ctrlPr>
                                <a:rPr lang="en-US" sz="1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1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𝒏</m:t>
                              </m:r>
                            </m:e>
                          </m:rad>
                        </m:e>
                      </m:d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𝑾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ad>
                        <m:radPr>
                          <m:degHide m:val="on"/>
                          <m:ctrlPr>
                            <a:rPr lang="en-US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𝒏</m:t>
                          </m:r>
                        </m:e>
                      </m:rad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CN" sz="1800" b="1" dirty="0"/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1F4F105-11D4-643E-88F5-32A3128CDA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3477" y="2615494"/>
                <a:ext cx="2478947" cy="312650"/>
              </a:xfrm>
              <a:prstGeom prst="rect">
                <a:avLst/>
              </a:prstGeom>
              <a:blipFill>
                <a:blip r:embed="rId12"/>
                <a:stretch>
                  <a:fillRect r="-2041" b="-26923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658A965-27E3-1A19-0C73-617482031E01}"/>
                  </a:ext>
                </a:extLst>
              </p:cNvPr>
              <p:cNvSpPr txBox="1"/>
              <p:nvPr/>
            </p:nvSpPr>
            <p:spPr>
              <a:xfrm>
                <a:off x="6293477" y="3625894"/>
                <a:ext cx="2589620" cy="3265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N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sSub>
                        <m:sSubPr>
                          <m:ctrlPr>
                            <a:rPr lang="en-US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𝑴</m:t>
                          </m:r>
                        </m:e>
                        <m:sub>
                          <m:rad>
                            <m:radPr>
                              <m:degHide m:val="on"/>
                              <m:ctrlPr>
                                <a:rPr lang="en-US" sz="1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1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𝒏</m:t>
                              </m:r>
                            </m:e>
                          </m:rad>
                        </m:sub>
                      </m:sSub>
                      <m:r>
                        <a:rPr lang="en-US" sz="180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∼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𝑫</m:t>
                      </m:r>
                      <m:d>
                        <m:dPr>
                          <m:ctrlPr>
                            <a:rPr lang="en-US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ad>
                            <m:radPr>
                              <m:degHide m:val="on"/>
                              <m:ctrlPr>
                                <a:rPr lang="en-US" sz="1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1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𝒏</m:t>
                              </m:r>
                            </m:e>
                          </m:rad>
                        </m:e>
                      </m:d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𝑾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ad>
                        <m:radPr>
                          <m:degHide m:val="on"/>
                          <m:ctrlPr>
                            <a:rPr lang="en-US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𝒏</m:t>
                          </m:r>
                        </m:e>
                      </m:rad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CN" sz="1800" b="1" dirty="0"/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658A965-27E3-1A19-0C73-617482031E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3477" y="3625894"/>
                <a:ext cx="2589620" cy="326500"/>
              </a:xfrm>
              <a:prstGeom prst="rect">
                <a:avLst/>
              </a:prstGeom>
              <a:blipFill>
                <a:blip r:embed="rId13"/>
                <a:stretch>
                  <a:fillRect r="-1951" b="-22222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67F38E11-D6E3-22D3-CB7E-965824310493}"/>
                  </a:ext>
                </a:extLst>
              </p:cNvPr>
              <p:cNvSpPr txBox="1"/>
              <p:nvPr/>
            </p:nvSpPr>
            <p:spPr>
              <a:xfrm>
                <a:off x="4308142" y="4225240"/>
                <a:ext cx="3493328" cy="4169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∼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𝑫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′=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𝑶</m:t>
                      </m:r>
                      <m:d>
                        <m:dPr>
                          <m:ctrlPr>
                            <a:rPr lang="en-US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𝑾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′= </m:t>
                      </m:r>
                      <m:d>
                        <m:dPr>
                          <m:ctrlPr>
                            <a:rPr lang="en-US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1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ad>
                                <m:radPr>
                                  <m:degHide m:val="on"/>
                                  <m:ctrlPr>
                                    <a:rPr lang="en-US" sz="18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18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𝒏</m:t>
                                  </m:r>
                                </m:e>
                              </m:rad>
                            </m:e>
                            <m:sup>
                              <m:r>
                                <a:rPr lang="en-US" sz="1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</m:e>
                      </m:d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𝑶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𝒏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CN" sz="1800" b="1" dirty="0"/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67F38E11-D6E3-22D3-CB7E-9658243104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8142" y="4225240"/>
                <a:ext cx="3493328" cy="416974"/>
              </a:xfrm>
              <a:prstGeom prst="rect">
                <a:avLst/>
              </a:prstGeom>
              <a:blipFill>
                <a:blip r:embed="rId14"/>
                <a:stretch>
                  <a:fillRect l="-362" r="-1812" b="-11765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0DCEE77-05C2-5B84-9F6B-5074763389A6}"/>
                  </a:ext>
                </a:extLst>
              </p:cNvPr>
              <p:cNvSpPr txBox="1"/>
              <p:nvPr/>
            </p:nvSpPr>
            <p:spPr>
              <a:xfrm>
                <a:off x="1060673" y="5038504"/>
                <a:ext cx="6480428" cy="7861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𝑫</m:t>
                      </m:r>
                      <m:d>
                        <m:d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𝒏</m:t>
                          </m:r>
                        </m:e>
                      </m:d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≤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𝑫</m:t>
                      </m:r>
                      <m:d>
                        <m:d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ad>
                            <m:radPr>
                              <m:degHide m:val="on"/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e>
                          </m:rad>
                        </m:e>
                      </m:d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𝑶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), 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𝑾</m:t>
                      </m:r>
                      <m:d>
                        <m:d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𝒏</m:t>
                          </m:r>
                        </m:e>
                      </m:d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≤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𝑾</m:t>
                      </m:r>
                      <m:d>
                        <m:d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ad>
                            <m:radPr>
                              <m:degHide m:val="on"/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e>
                          </m:rad>
                        </m:e>
                      </m:d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𝑶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𝒏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CN" b="1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N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⟹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𝑫</m:t>
                      </m:r>
                      <m:d>
                        <m:dPr>
                          <m:ctrlP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𝒏</m:t>
                          </m:r>
                        </m:e>
                      </m:d>
                      <m:r>
                        <a:rPr lang="en-US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𝑶</m:t>
                      </m:r>
                      <m:d>
                        <m:dPr>
                          <m:ctrlP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b="1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𝐥𝐨𝐠</m:t>
                              </m:r>
                            </m:fName>
                            <m:e>
                              <m:func>
                                <m:func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a:rPr lang="en-US" b="1" i="0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𝐥𝐨𝐠</m:t>
                                  </m:r>
                                </m:fName>
                                <m:e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𝒏</m:t>
                                  </m:r>
                                </m:e>
                              </m:func>
                            </m:e>
                          </m:func>
                        </m:e>
                      </m:d>
                      <m:r>
                        <a:rPr lang="en-US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𝑾</m:t>
                      </m:r>
                      <m:d>
                        <m:dPr>
                          <m:ctrlP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𝒏</m:t>
                          </m:r>
                        </m:e>
                      </m:d>
                      <m:r>
                        <a:rPr lang="en-US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𝑶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𝒏</m:t>
                      </m:r>
                      <m:func>
                        <m:funcPr>
                          <m:ctrlP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𝐥𝐨𝐠</m:t>
                          </m:r>
                        </m:fName>
                        <m:e>
                          <m:func>
                            <m:func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b="1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𝐥𝐨𝐠</m:t>
                              </m:r>
                            </m:fName>
                            <m:e>
                              <m:r>
                                <a:rPr lang="en-US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𝒏</m:t>
                              </m:r>
                            </m:e>
                          </m:func>
                        </m:e>
                      </m:func>
                      <m:r>
                        <a:rPr lang="en-US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CN" b="1" dirty="0"/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0DCEE77-05C2-5B84-9F6B-5074763389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0673" y="5038504"/>
                <a:ext cx="6480428" cy="786177"/>
              </a:xfrm>
              <a:prstGeom prst="rect">
                <a:avLst/>
              </a:prstGeom>
              <a:blipFill>
                <a:blip r:embed="rId15"/>
                <a:stretch>
                  <a:fillRect l="-196" r="-1174" b="-15873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9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灯片编号占位符 3">
            <a:extLst>
              <a:ext uri="{FF2B5EF4-FFF2-40B4-BE49-F238E27FC236}">
                <a16:creationId xmlns:a16="http://schemas.microsoft.com/office/drawing/2014/main" id="{9138397A-A7DF-F659-5B70-F572508DB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008898C-56A9-A849-B074-8E73FCC028A1}" type="slidenum">
              <a:rPr lang="en-US" altLang="zh-CN" sz="1400"/>
              <a:pPr eaLnBrk="1" hangingPunct="1"/>
              <a:t>2</a:t>
            </a:fld>
            <a:endParaRPr lang="en-US" altLang="zh-CN" sz="1400"/>
          </a:p>
        </p:txBody>
      </p:sp>
      <p:sp>
        <p:nvSpPr>
          <p:cNvPr id="14339" name="Text Box 4">
            <a:extLst>
              <a:ext uri="{FF2B5EF4-FFF2-40B4-BE49-F238E27FC236}">
                <a16:creationId xmlns:a16="http://schemas.microsoft.com/office/drawing/2014/main" id="{716AE0A7-18B8-5C38-C4B3-8D562DB8DE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2588" y="0"/>
            <a:ext cx="24050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1800" b="1">
                <a:solidFill>
                  <a:schemeClr val="hlink"/>
                </a:solidFill>
                <a:sym typeface="Webdings" pitchFamily="2" charset="2"/>
              </a:rPr>
              <a:t>Parallel Algorithms</a:t>
            </a:r>
          </a:p>
        </p:txBody>
      </p:sp>
      <p:sp>
        <p:nvSpPr>
          <p:cNvPr id="132101" name="Text Box 5">
            <a:extLst>
              <a:ext uri="{FF2B5EF4-FFF2-40B4-BE49-F238E27FC236}">
                <a16:creationId xmlns:a16="http://schemas.microsoft.com/office/drawing/2014/main" id="{85974B76-9668-590A-4B62-02FCB9DE9A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620713"/>
            <a:ext cx="1943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ym typeface="Webdings" pitchFamily="2" charset="2"/>
              </a:rPr>
              <a:t>Parallelism</a:t>
            </a:r>
          </a:p>
        </p:txBody>
      </p:sp>
      <p:sp>
        <p:nvSpPr>
          <p:cNvPr id="132123" name="Text Box 27">
            <a:extLst>
              <a:ext uri="{FF2B5EF4-FFF2-40B4-BE49-F238E27FC236}">
                <a16:creationId xmlns:a16="http://schemas.microsoft.com/office/drawing/2014/main" id="{1FEF3628-53CC-26BB-5758-E8E9AEC62E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888" y="1196975"/>
            <a:ext cx="7345362" cy="210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ym typeface="Wingdings" pitchFamily="2" charset="2"/>
              </a:rPr>
              <a:t> </a:t>
            </a:r>
            <a:r>
              <a:rPr lang="en-US" altLang="zh-CN" b="1" i="1" dirty="0"/>
              <a:t>Machine parallelism</a:t>
            </a:r>
          </a:p>
          <a:p>
            <a:pPr lvl="1" eaLnBrk="1" hangingPunct="1">
              <a:spcBef>
                <a:spcPct val="50000"/>
              </a:spcBef>
              <a:buFontTx/>
              <a:buChar char="•"/>
            </a:pPr>
            <a:r>
              <a:rPr lang="en-US" altLang="zh-CN" b="1" dirty="0"/>
              <a:t> Processor parallelism</a:t>
            </a:r>
          </a:p>
          <a:p>
            <a:pPr lvl="1" eaLnBrk="1" hangingPunct="1">
              <a:spcBef>
                <a:spcPct val="50000"/>
              </a:spcBef>
              <a:buFontTx/>
              <a:buChar char="•"/>
            </a:pPr>
            <a:r>
              <a:rPr lang="en-US" altLang="zh-CN" b="1" dirty="0"/>
              <a:t> Pipelining</a:t>
            </a:r>
          </a:p>
          <a:p>
            <a:pPr lvl="1" eaLnBrk="1" hangingPunct="1">
              <a:spcBef>
                <a:spcPct val="50000"/>
              </a:spcBef>
              <a:buFontTx/>
              <a:buChar char="•"/>
            </a:pPr>
            <a:r>
              <a:rPr lang="en-US" altLang="zh-CN" b="1" dirty="0"/>
              <a:t> Very-Long Instruction Word (VLIW)</a:t>
            </a:r>
          </a:p>
        </p:txBody>
      </p:sp>
      <p:sp>
        <p:nvSpPr>
          <p:cNvPr id="132125" name="Rectangle 29">
            <a:extLst>
              <a:ext uri="{FF2B5EF4-FFF2-40B4-BE49-F238E27FC236}">
                <a16:creationId xmlns:a16="http://schemas.microsoft.com/office/drawing/2014/main" id="{E7DC75EB-F5F4-C156-15BE-9E074E8FBF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8888" y="3500438"/>
            <a:ext cx="698552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342900" indent="-342900" eaLnBrk="1" hangingPunct="1">
              <a:buFont typeface="Wingdings" pitchFamily="2" charset="2"/>
              <a:buChar char="F"/>
            </a:pPr>
            <a:r>
              <a:rPr lang="en-US" altLang="zh-CN" b="1" i="1" dirty="0">
                <a:sym typeface="Webdings" pitchFamily="2" charset="2"/>
              </a:rPr>
              <a:t>Parallel algorithms</a:t>
            </a:r>
          </a:p>
          <a:p>
            <a:pPr marL="1085850" lvl="1" indent="-342900" eaLnBrk="1" hangingPunct="1"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chemeClr val="hlink"/>
                </a:solidFill>
              </a:rPr>
              <a:t>P</a:t>
            </a:r>
            <a:r>
              <a:rPr lang="en-US" altLang="zh-CN" b="1" dirty="0"/>
              <a:t>arallel </a:t>
            </a:r>
            <a:r>
              <a:rPr lang="en-US" altLang="zh-CN" b="1" dirty="0">
                <a:solidFill>
                  <a:schemeClr val="hlink"/>
                </a:solidFill>
              </a:rPr>
              <a:t>R</a:t>
            </a:r>
            <a:r>
              <a:rPr lang="en-US" altLang="zh-CN" b="1" dirty="0"/>
              <a:t>andom </a:t>
            </a:r>
            <a:r>
              <a:rPr lang="en-US" altLang="zh-CN" b="1" dirty="0">
                <a:solidFill>
                  <a:schemeClr val="hlink"/>
                </a:solidFill>
              </a:rPr>
              <a:t>A</a:t>
            </a:r>
            <a:r>
              <a:rPr lang="en-US" altLang="zh-CN" b="1" dirty="0"/>
              <a:t>ccess </a:t>
            </a:r>
            <a:r>
              <a:rPr lang="en-US" altLang="zh-CN" b="1" dirty="0">
                <a:solidFill>
                  <a:schemeClr val="hlink"/>
                </a:solidFill>
              </a:rPr>
              <a:t>M</a:t>
            </a:r>
            <a:r>
              <a:rPr lang="en-US" altLang="zh-CN" b="1" dirty="0"/>
              <a:t>achine (PRAM)</a:t>
            </a:r>
          </a:p>
          <a:p>
            <a:pPr marL="1085850" lvl="1" indent="-342900" eaLnBrk="1" hangingPunct="1">
              <a:buFont typeface="Arial" panose="020B0604020202020204" pitchFamily="34" charset="0"/>
              <a:buChar char="•"/>
            </a:pPr>
            <a:r>
              <a:rPr lang="en-US" altLang="zh-CN" b="1" i="1" dirty="0">
                <a:sym typeface="Webdings" pitchFamily="2" charset="2"/>
              </a:rPr>
              <a:t>Work-depth measurement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21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2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2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2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2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2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1" grpId="0" autoUpdateAnimBg="0"/>
      <p:bldP spid="132125" grpId="0"/>
      <p:bldP spid="132125" grpId="1"/>
      <p:bldP spid="132125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0" name="灯片编号占位符 3">
            <a:extLst>
              <a:ext uri="{FF2B5EF4-FFF2-40B4-BE49-F238E27FC236}">
                <a16:creationId xmlns:a16="http://schemas.microsoft.com/office/drawing/2014/main" id="{B005B1B3-F265-858B-16BE-BFE868B06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1BF74FF-0CA0-C143-B95A-C32E2ED381C5}" type="slidenum">
              <a:rPr lang="en-US" altLang="zh-CN" sz="1400"/>
              <a:pPr eaLnBrk="1" hangingPunct="1"/>
              <a:t>20</a:t>
            </a:fld>
            <a:endParaRPr lang="en-US" altLang="zh-CN" sz="1400"/>
          </a:p>
        </p:txBody>
      </p:sp>
      <p:sp>
        <p:nvSpPr>
          <p:cNvPr id="8201" name="Text Box 2">
            <a:extLst>
              <a:ext uri="{FF2B5EF4-FFF2-40B4-BE49-F238E27FC236}">
                <a16:creationId xmlns:a16="http://schemas.microsoft.com/office/drawing/2014/main" id="{6832AB2F-D0A1-31B2-4634-6E2957F27B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2588" y="0"/>
            <a:ext cx="24050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1800" b="1">
                <a:solidFill>
                  <a:schemeClr val="hlink"/>
                </a:solidFill>
                <a:sym typeface="Webdings" pitchFamily="2" charset="2"/>
              </a:rPr>
              <a:t>Parallel Algorithms</a:t>
            </a:r>
          </a:p>
        </p:txBody>
      </p:sp>
      <p:sp>
        <p:nvSpPr>
          <p:cNvPr id="8202" name="Text Box 3">
            <a:extLst>
              <a:ext uri="{FF2B5EF4-FFF2-40B4-BE49-F238E27FC236}">
                <a16:creationId xmlns:a16="http://schemas.microsoft.com/office/drawing/2014/main" id="{56009B36-80EE-82B3-5DF3-C863995116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692150"/>
            <a:ext cx="74882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40000"/>
              </a:spcBef>
              <a:buFont typeface="Wingdings" pitchFamily="2" charset="2"/>
              <a:buChar char="F"/>
            </a:pPr>
            <a:r>
              <a:rPr lang="en-US" altLang="zh-CN" b="1"/>
              <a:t> A Doubly-logarithmic Paradigm</a:t>
            </a:r>
          </a:p>
        </p:txBody>
      </p:sp>
      <p:sp>
        <p:nvSpPr>
          <p:cNvPr id="8203" name="Rectangle 8">
            <a:extLst>
              <a:ext uri="{FF2B5EF4-FFF2-40B4-BE49-F238E27FC236}">
                <a16:creationId xmlns:a16="http://schemas.microsoft.com/office/drawing/2014/main" id="{FD61F81A-DE22-F234-2AEB-9AEEC0CEAA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6013" y="1276350"/>
            <a:ext cx="3816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60000"/>
              </a:spcBef>
              <a:buClr>
                <a:schemeClr val="tx1"/>
              </a:buClr>
            </a:pPr>
            <a:r>
              <a:rPr lang="en-US" altLang="zh-CN" b="1"/>
              <a:t>Partition by</a:t>
            </a:r>
            <a:r>
              <a:rPr lang="en-US" altLang="zh-CN" sz="2000" b="1"/>
              <a:t> </a:t>
            </a:r>
            <a:r>
              <a:rPr lang="en-US" altLang="zh-CN" b="1" i="1">
                <a:solidFill>
                  <a:srgbClr val="0000FF"/>
                </a:solidFill>
              </a:rPr>
              <a:t>h</a:t>
            </a:r>
            <a:r>
              <a:rPr lang="en-US" altLang="zh-CN" b="1">
                <a:solidFill>
                  <a:srgbClr val="0000FF"/>
                </a:solidFill>
              </a:rPr>
              <a:t> = log log </a:t>
            </a:r>
            <a:r>
              <a:rPr lang="en-US" altLang="zh-CN" b="1" i="1">
                <a:solidFill>
                  <a:srgbClr val="0000FF"/>
                </a:solidFill>
              </a:rPr>
              <a:t>n</a:t>
            </a:r>
            <a:r>
              <a:rPr lang="en-US" altLang="zh-CN"/>
              <a:t> </a:t>
            </a:r>
            <a:r>
              <a:rPr lang="en-US" altLang="zh-CN" sz="2000" b="1"/>
              <a:t>:</a:t>
            </a:r>
          </a:p>
        </p:txBody>
      </p:sp>
      <p:graphicFrame>
        <p:nvGraphicFramePr>
          <p:cNvPr id="183306" name="Object 10">
            <a:extLst>
              <a:ext uri="{FF2B5EF4-FFF2-40B4-BE49-F238E27FC236}">
                <a16:creationId xmlns:a16="http://schemas.microsoft.com/office/drawing/2014/main" id="{8186283A-7538-1049-E3D7-039EB7E63C7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87450" y="1844675"/>
          <a:ext cx="4556125" cy="175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3" imgW="54711600" imgH="21069300" progId="Equation.3">
                  <p:embed/>
                </p:oleObj>
              </mc:Choice>
              <mc:Fallback>
                <p:oleObj name="公式" r:id="rId3" imgW="54711600" imgH="210693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1844675"/>
                        <a:ext cx="4556125" cy="1754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3307" name="Object 11">
            <a:extLst>
              <a:ext uri="{FF2B5EF4-FFF2-40B4-BE49-F238E27FC236}">
                <a16:creationId xmlns:a16="http://schemas.microsoft.com/office/drawing/2014/main" id="{290E3314-CD2F-2F69-2DA9-5B97F2D1D2B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89675" y="1903413"/>
          <a:ext cx="1555750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5" imgW="20777200" imgH="4978400" progId="Equation.3">
                  <p:embed/>
                </p:oleObj>
              </mc:Choice>
              <mc:Fallback>
                <p:oleObj name="公式" r:id="rId5" imgW="20777200" imgH="49784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9675" y="1903413"/>
                        <a:ext cx="1555750" cy="373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3310" name="Object 14">
            <a:extLst>
              <a:ext uri="{FF2B5EF4-FFF2-40B4-BE49-F238E27FC236}">
                <a16:creationId xmlns:a16="http://schemas.microsoft.com/office/drawing/2014/main" id="{D3AF8366-56F7-BB12-08FA-4044CEF1A53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68538" y="3789363"/>
          <a:ext cx="362108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7" imgW="39204900" imgH="5270500" progId="Equation.3">
                  <p:embed/>
                </p:oleObj>
              </mc:Choice>
              <mc:Fallback>
                <p:oleObj name="公式" r:id="rId7" imgW="39204900" imgH="52705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8538" y="3789363"/>
                        <a:ext cx="3621087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3314" name="Object 18">
            <a:extLst>
              <a:ext uri="{FF2B5EF4-FFF2-40B4-BE49-F238E27FC236}">
                <a16:creationId xmlns:a16="http://schemas.microsoft.com/office/drawing/2014/main" id="{7C35EBE1-8F69-BE7F-42BA-25F2A721E4E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80150" y="2276475"/>
          <a:ext cx="1576388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9" imgW="21069300" imgH="4978400" progId="Equation.3">
                  <p:embed/>
                </p:oleObj>
              </mc:Choice>
              <mc:Fallback>
                <p:oleObj name="公式" r:id="rId9" imgW="21069300" imgH="49784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0150" y="2276475"/>
                        <a:ext cx="1576388" cy="373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3315" name="Object 19">
            <a:extLst>
              <a:ext uri="{FF2B5EF4-FFF2-40B4-BE49-F238E27FC236}">
                <a16:creationId xmlns:a16="http://schemas.microsoft.com/office/drawing/2014/main" id="{43A28893-E4A1-CF68-5FAB-053081FA601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86500" y="3190875"/>
          <a:ext cx="175101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11" imgW="23406100" imgH="5270500" progId="Equation.3">
                  <p:embed/>
                </p:oleObj>
              </mc:Choice>
              <mc:Fallback>
                <p:oleObj name="公式" r:id="rId11" imgW="23406100" imgH="527050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0" y="3190875"/>
                        <a:ext cx="1751013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295CF81-8289-A1AA-945C-4696550A4BB3}"/>
                  </a:ext>
                </a:extLst>
              </p:cNvPr>
              <p:cNvSpPr txBox="1"/>
              <p:nvPr/>
            </p:nvSpPr>
            <p:spPr>
              <a:xfrm>
                <a:off x="1008717" y="4611435"/>
                <a:ext cx="7126566" cy="8336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𝑫</m:t>
                      </m:r>
                      <m:d>
                        <m:d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𝒏</m:t>
                          </m:r>
                        </m:e>
                      </m:d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𝑶</m:t>
                      </m:r>
                      <m:d>
                        <m:d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𝒉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𝒍𝒐𝒈𝒍𝒐𝒈</m:t>
                          </m:r>
                          <m:d>
                            <m:d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  <m:r>
                                <a:rPr lang="en-US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∕</m:t>
                              </m:r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𝒉</m:t>
                              </m:r>
                            </m:e>
                          </m:d>
                        </m:e>
                      </m:d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𝑶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𝒏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𝒍𝒐𝒈𝒍𝒐𝒈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𝒏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 )</m:t>
                      </m:r>
                    </m:oMath>
                  </m:oMathPara>
                </a14:m>
                <a:endParaRPr lang="en-US" b="1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𝑾</m:t>
                      </m:r>
                      <m:d>
                        <m:dPr>
                          <m:ctrlP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𝒏</m:t>
                          </m:r>
                        </m:e>
                      </m:d>
                      <m:r>
                        <a:rPr lang="en-US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𝑶</m:t>
                      </m:r>
                      <m:d>
                        <m:dPr>
                          <m:ctrlP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𝒉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d>
                            <m:d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type m:val="lin"/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𝒏</m:t>
                                  </m:r>
                                </m:num>
                                <m:den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𝒉</m:t>
                                  </m:r>
                                </m:den>
                              </m:f>
                            </m:e>
                          </m:d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d>
                            <m:d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type m:val="lin"/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𝒏</m:t>
                                  </m:r>
                                </m:num>
                                <m:den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𝒉</m:t>
                                  </m:r>
                                </m:den>
                              </m:f>
                            </m:e>
                          </m:d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𝒍𝒐𝒈𝒍𝒐𝒈</m:t>
                          </m:r>
                          <m:d>
                            <m:d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type m:val="lin"/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𝒏</m:t>
                                  </m:r>
                                </m:num>
                                <m:den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𝒉</m:t>
                                  </m:r>
                                </m:den>
                              </m:f>
                            </m:e>
                          </m:d>
                        </m:e>
                      </m:d>
                      <m:r>
                        <a:rPr lang="en-US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𝑶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𝒏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CN" b="1" dirty="0"/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295CF81-8289-A1AA-945C-4696550A4B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8717" y="4611435"/>
                <a:ext cx="7126566" cy="833690"/>
              </a:xfrm>
              <a:prstGeom prst="rect">
                <a:avLst/>
              </a:prstGeom>
              <a:blipFill>
                <a:blip r:embed="rId13"/>
                <a:stretch>
                  <a:fillRect l="-1423" t="-22388" b="-108955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3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3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3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灯片编号占位符 3">
            <a:extLst>
              <a:ext uri="{FF2B5EF4-FFF2-40B4-BE49-F238E27FC236}">
                <a16:creationId xmlns:a16="http://schemas.microsoft.com/office/drawing/2014/main" id="{FFDEE94E-4679-D232-36CD-017921268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39166AD-4200-8541-839B-6B7CA084A2F6}" type="slidenum">
              <a:rPr lang="en-US" altLang="zh-CN" sz="1400"/>
              <a:pPr eaLnBrk="1" hangingPunct="1"/>
              <a:t>21</a:t>
            </a:fld>
            <a:endParaRPr lang="en-US" altLang="zh-CN" sz="1400" dirty="0"/>
          </a:p>
        </p:txBody>
      </p:sp>
      <p:sp>
        <p:nvSpPr>
          <p:cNvPr id="9226" name="Text Box 2">
            <a:extLst>
              <a:ext uri="{FF2B5EF4-FFF2-40B4-BE49-F238E27FC236}">
                <a16:creationId xmlns:a16="http://schemas.microsoft.com/office/drawing/2014/main" id="{87A64A32-0917-FE26-4525-BC5B685F06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2588" y="303362"/>
            <a:ext cx="24050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1800" b="1" dirty="0">
                <a:solidFill>
                  <a:schemeClr val="hlink"/>
                </a:solidFill>
                <a:sym typeface="Webdings" pitchFamily="2" charset="2"/>
              </a:rPr>
              <a:t>Parallel Algorithms</a:t>
            </a:r>
          </a:p>
        </p:txBody>
      </p:sp>
      <p:sp>
        <p:nvSpPr>
          <p:cNvPr id="185347" name="Text Box 3">
            <a:extLst>
              <a:ext uri="{FF2B5EF4-FFF2-40B4-BE49-F238E27FC236}">
                <a16:creationId xmlns:a16="http://schemas.microsoft.com/office/drawing/2014/main" id="{3F77D236-5D9A-F410-EE78-F0B7949D1E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549275"/>
            <a:ext cx="3527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40000"/>
              </a:spcBef>
              <a:buFont typeface="Wingdings" pitchFamily="2" charset="2"/>
              <a:buChar char="F"/>
            </a:pPr>
            <a:r>
              <a:rPr lang="en-US" altLang="zh-CN" b="1"/>
              <a:t> Random Sampling</a:t>
            </a:r>
          </a:p>
        </p:txBody>
      </p:sp>
      <p:sp>
        <p:nvSpPr>
          <p:cNvPr id="185363" name="Rectangle 19">
            <a:extLst>
              <a:ext uri="{FF2B5EF4-FFF2-40B4-BE49-F238E27FC236}">
                <a16:creationId xmlns:a16="http://schemas.microsoft.com/office/drawing/2014/main" id="{994262B6-8814-242B-F2FE-36BF1B264D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450" y="982663"/>
            <a:ext cx="66976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60000"/>
              </a:spcBef>
              <a:buClr>
                <a:schemeClr val="tx1"/>
              </a:buClr>
            </a:pPr>
            <a:r>
              <a:rPr lang="en-US" altLang="zh-CN" sz="2000" b="1"/>
              <a:t>with </a:t>
            </a:r>
            <a:r>
              <a:rPr lang="en-US" altLang="zh-CN" sz="2000" b="1" i="1"/>
              <a:t>very high probability</a:t>
            </a:r>
            <a:r>
              <a:rPr lang="en-US" altLang="zh-CN" sz="2000" b="1"/>
              <a:t>, on an Arbitrary CRCW PRAM</a:t>
            </a:r>
          </a:p>
        </p:txBody>
      </p:sp>
      <p:sp>
        <p:nvSpPr>
          <p:cNvPr id="185364" name="Rectangle 20">
            <a:extLst>
              <a:ext uri="{FF2B5EF4-FFF2-40B4-BE49-F238E27FC236}">
                <a16:creationId xmlns:a16="http://schemas.microsoft.com/office/drawing/2014/main" id="{0F380649-200B-BFE4-A129-69CEEA99C7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1484313"/>
            <a:ext cx="6119812" cy="5048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/>
              <a:t>A: </a:t>
            </a:r>
            <a:r>
              <a:rPr lang="en-US" altLang="zh-CN" b="1" i="1"/>
              <a:t>n</a:t>
            </a:r>
            <a:r>
              <a:rPr lang="en-US" altLang="zh-CN" b="1"/>
              <a:t> elements</a:t>
            </a:r>
          </a:p>
        </p:txBody>
      </p:sp>
      <p:sp>
        <p:nvSpPr>
          <p:cNvPr id="185365" name="Rectangle 21">
            <a:extLst>
              <a:ext uri="{FF2B5EF4-FFF2-40B4-BE49-F238E27FC236}">
                <a16:creationId xmlns:a16="http://schemas.microsoft.com/office/drawing/2014/main" id="{0F71A28A-4741-F48F-6F04-2736AB714C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7813" y="2419350"/>
            <a:ext cx="5616575" cy="5048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/>
              <a:t>B: </a:t>
            </a:r>
            <a:r>
              <a:rPr lang="en-US" altLang="zh-CN" b="1" i="1"/>
              <a:t>n</a:t>
            </a:r>
            <a:r>
              <a:rPr lang="en-US" altLang="zh-CN" b="1" baseline="30000"/>
              <a:t>7/8</a:t>
            </a:r>
            <a:r>
              <a:rPr lang="en-US" altLang="zh-CN" b="1"/>
              <a:t> elements of A</a:t>
            </a:r>
          </a:p>
        </p:txBody>
      </p:sp>
      <p:grpSp>
        <p:nvGrpSpPr>
          <p:cNvPr id="2" name="Group 24">
            <a:extLst>
              <a:ext uri="{FF2B5EF4-FFF2-40B4-BE49-F238E27FC236}">
                <a16:creationId xmlns:a16="http://schemas.microsoft.com/office/drawing/2014/main" id="{FFA90E35-CB2C-A017-22C6-3D09582F88E5}"/>
              </a:ext>
            </a:extLst>
          </p:cNvPr>
          <p:cNvGrpSpPr>
            <a:grpSpLocks/>
          </p:cNvGrpSpPr>
          <p:nvPr/>
        </p:nvGrpSpPr>
        <p:grpSpPr bwMode="auto">
          <a:xfrm>
            <a:off x="4356100" y="1989138"/>
            <a:ext cx="1368425" cy="431800"/>
            <a:chOff x="2744" y="1480"/>
            <a:chExt cx="862" cy="272"/>
          </a:xfrm>
        </p:grpSpPr>
        <p:sp>
          <p:nvSpPr>
            <p:cNvPr id="9252" name="Line 22">
              <a:extLst>
                <a:ext uri="{FF2B5EF4-FFF2-40B4-BE49-F238E27FC236}">
                  <a16:creationId xmlns:a16="http://schemas.microsoft.com/office/drawing/2014/main" id="{1782EE53-A073-5871-5310-6F20A99216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44" y="1480"/>
              <a:ext cx="0" cy="27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9253" name="Text Box 23">
              <a:extLst>
                <a:ext uri="{FF2B5EF4-FFF2-40B4-BE49-F238E27FC236}">
                  <a16:creationId xmlns:a16="http://schemas.microsoft.com/office/drawing/2014/main" id="{E0E5077D-2B7B-46CE-652F-A471D25F85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9" y="1480"/>
              <a:ext cx="81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 i="1">
                  <a:solidFill>
                    <a:srgbClr val="0000FF"/>
                  </a:solidFill>
                </a:rPr>
                <a:t>random</a:t>
              </a:r>
            </a:p>
          </p:txBody>
        </p:sp>
      </p:grpSp>
      <p:grpSp>
        <p:nvGrpSpPr>
          <p:cNvPr id="3" name="Group 29">
            <a:extLst>
              <a:ext uri="{FF2B5EF4-FFF2-40B4-BE49-F238E27FC236}">
                <a16:creationId xmlns:a16="http://schemas.microsoft.com/office/drawing/2014/main" id="{2FF90323-B55F-0116-CCAA-E6D2E02284F8}"/>
              </a:ext>
            </a:extLst>
          </p:cNvPr>
          <p:cNvGrpSpPr>
            <a:grpSpLocks/>
          </p:cNvGrpSpPr>
          <p:nvPr/>
        </p:nvGrpSpPr>
        <p:grpSpPr bwMode="auto">
          <a:xfrm>
            <a:off x="1547813" y="2420938"/>
            <a:ext cx="5616575" cy="503237"/>
            <a:chOff x="975" y="1752"/>
            <a:chExt cx="3538" cy="317"/>
          </a:xfrm>
        </p:grpSpPr>
        <p:sp>
          <p:nvSpPr>
            <p:cNvPr id="9249" name="Rectangle 26">
              <a:extLst>
                <a:ext uri="{FF2B5EF4-FFF2-40B4-BE49-F238E27FC236}">
                  <a16:creationId xmlns:a16="http://schemas.microsoft.com/office/drawing/2014/main" id="{413D2A95-81FC-4F48-5496-73E5B4F38E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5" y="1752"/>
              <a:ext cx="363" cy="317"/>
            </a:xfrm>
            <a:prstGeom prst="rect">
              <a:avLst/>
            </a:prstGeom>
            <a:solidFill>
              <a:srgbClr val="CCFFCC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b="1" i="1"/>
                <a:t>n</a:t>
              </a:r>
              <a:r>
                <a:rPr lang="en-US" altLang="zh-CN" b="1" baseline="30000"/>
                <a:t>1/8</a:t>
              </a:r>
              <a:endParaRPr lang="en-US" altLang="zh-CN" b="1" i="1"/>
            </a:p>
          </p:txBody>
        </p:sp>
        <p:sp>
          <p:nvSpPr>
            <p:cNvPr id="9250" name="Rectangle 27">
              <a:extLst>
                <a:ext uri="{FF2B5EF4-FFF2-40B4-BE49-F238E27FC236}">
                  <a16:creationId xmlns:a16="http://schemas.microsoft.com/office/drawing/2014/main" id="{572F5EDF-C28C-9908-ADAB-44FFB5F536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8" y="1752"/>
              <a:ext cx="363" cy="317"/>
            </a:xfrm>
            <a:prstGeom prst="rect">
              <a:avLst/>
            </a:prstGeom>
            <a:solidFill>
              <a:srgbClr val="CCFFCC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b="1" i="1"/>
                <a:t>n</a:t>
              </a:r>
              <a:r>
                <a:rPr lang="en-US" altLang="zh-CN" b="1" baseline="30000"/>
                <a:t>1/8</a:t>
              </a:r>
              <a:endParaRPr lang="en-US" altLang="zh-CN" b="1" i="1"/>
            </a:p>
          </p:txBody>
        </p:sp>
        <p:sp>
          <p:nvSpPr>
            <p:cNvPr id="9251" name="Rectangle 28">
              <a:extLst>
                <a:ext uri="{FF2B5EF4-FFF2-40B4-BE49-F238E27FC236}">
                  <a16:creationId xmlns:a16="http://schemas.microsoft.com/office/drawing/2014/main" id="{57EF8E7D-186B-4E51-46E9-FBCC9A1985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0" y="1752"/>
              <a:ext cx="363" cy="317"/>
            </a:xfrm>
            <a:prstGeom prst="rect">
              <a:avLst/>
            </a:prstGeom>
            <a:solidFill>
              <a:srgbClr val="CCFFCC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b="1" i="1"/>
                <a:t>n</a:t>
              </a:r>
              <a:r>
                <a:rPr lang="en-US" altLang="zh-CN" b="1" baseline="30000"/>
                <a:t>1/8</a:t>
              </a:r>
              <a:endParaRPr lang="en-US" altLang="zh-CN" b="1" i="1"/>
            </a:p>
          </p:txBody>
        </p:sp>
      </p:grpSp>
      <p:grpSp>
        <p:nvGrpSpPr>
          <p:cNvPr id="4" name="Group 54">
            <a:extLst>
              <a:ext uri="{FF2B5EF4-FFF2-40B4-BE49-F238E27FC236}">
                <a16:creationId xmlns:a16="http://schemas.microsoft.com/office/drawing/2014/main" id="{23B6F968-461D-1487-8987-C387468FC887}"/>
              </a:ext>
            </a:extLst>
          </p:cNvPr>
          <p:cNvGrpSpPr>
            <a:grpSpLocks/>
          </p:cNvGrpSpPr>
          <p:nvPr/>
        </p:nvGrpSpPr>
        <p:grpSpPr bwMode="auto">
          <a:xfrm>
            <a:off x="1547813" y="2924175"/>
            <a:ext cx="5616575" cy="700088"/>
            <a:chOff x="975" y="1842"/>
            <a:chExt cx="3538" cy="441"/>
          </a:xfrm>
        </p:grpSpPr>
        <p:sp>
          <p:nvSpPr>
            <p:cNvPr id="9247" name="AutoShape 31">
              <a:extLst>
                <a:ext uri="{FF2B5EF4-FFF2-40B4-BE49-F238E27FC236}">
                  <a16:creationId xmlns:a16="http://schemas.microsoft.com/office/drawing/2014/main" id="{BC4A1FBC-82BF-9484-49D6-432EFBE4D188}"/>
                </a:ext>
              </a:extLst>
            </p:cNvPr>
            <p:cNvSpPr>
              <a:spLocks/>
            </p:cNvSpPr>
            <p:nvPr/>
          </p:nvSpPr>
          <p:spPr bwMode="auto">
            <a:xfrm rot="-5400000">
              <a:off x="2675" y="142"/>
              <a:ext cx="137" cy="3538"/>
            </a:xfrm>
            <a:prstGeom prst="leftBrace">
              <a:avLst>
                <a:gd name="adj1" fmla="val 215207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248" name="Text Box 32">
              <a:extLst>
                <a:ext uri="{FF2B5EF4-FFF2-40B4-BE49-F238E27FC236}">
                  <a16:creationId xmlns:a16="http://schemas.microsoft.com/office/drawing/2014/main" id="{73291E8C-359E-B01F-B69B-11A02DBE93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26" y="1995"/>
              <a:ext cx="108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</a:rPr>
                <a:t>?</a:t>
              </a:r>
              <a:r>
                <a:rPr lang="en-US" altLang="zh-CN" b="1"/>
                <a:t>     blocks</a:t>
              </a:r>
            </a:p>
          </p:txBody>
        </p:sp>
      </p:grpSp>
      <p:sp>
        <p:nvSpPr>
          <p:cNvPr id="185378" name="Rectangle 34">
            <a:extLst>
              <a:ext uri="{FF2B5EF4-FFF2-40B4-BE49-F238E27FC236}">
                <a16:creationId xmlns:a16="http://schemas.microsoft.com/office/drawing/2014/main" id="{70A91EEA-3F46-E9F6-686A-F557FD7509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3175" y="3141663"/>
            <a:ext cx="614363" cy="457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i="1"/>
              <a:t>n</a:t>
            </a:r>
            <a:r>
              <a:rPr lang="en-US" altLang="zh-CN" b="1" baseline="30000"/>
              <a:t>3/4</a:t>
            </a:r>
          </a:p>
        </p:txBody>
      </p:sp>
      <p:sp>
        <p:nvSpPr>
          <p:cNvPr id="9246" name="AutoShape 37">
            <a:extLst>
              <a:ext uri="{FF2B5EF4-FFF2-40B4-BE49-F238E27FC236}">
                <a16:creationId xmlns:a16="http://schemas.microsoft.com/office/drawing/2014/main" id="{1E7CF439-B56F-5F09-67AC-E7EB38D9B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2588" y="3644901"/>
            <a:ext cx="287337" cy="287338"/>
          </a:xfrm>
          <a:prstGeom prst="rightArrow">
            <a:avLst>
              <a:gd name="adj1" fmla="val 43648"/>
              <a:gd name="adj2" fmla="val 37019"/>
            </a:avLst>
          </a:prstGeom>
          <a:solidFill>
            <a:schemeClr val="tx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5383" name="Rectangle 39">
            <a:extLst>
              <a:ext uri="{FF2B5EF4-FFF2-40B4-BE49-F238E27FC236}">
                <a16:creationId xmlns:a16="http://schemas.microsoft.com/office/drawing/2014/main" id="{F7AF6D17-EF21-05AC-5001-EC00613D6B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4221163"/>
            <a:ext cx="4895850" cy="5048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/>
              <a:t>B: </a:t>
            </a:r>
            <a:r>
              <a:rPr lang="en-US" altLang="zh-CN" b="1" i="1"/>
              <a:t>n</a:t>
            </a:r>
            <a:r>
              <a:rPr lang="en-US" altLang="zh-CN" b="1" baseline="30000"/>
              <a:t>3/4</a:t>
            </a:r>
            <a:r>
              <a:rPr lang="en-US" altLang="zh-CN" b="1"/>
              <a:t> </a:t>
            </a:r>
            <a:r>
              <a:rPr lang="en-US" altLang="zh-CN" b="1" i="1"/>
              <a:t>M</a:t>
            </a:r>
            <a:r>
              <a:rPr lang="en-US" altLang="zh-CN" b="1" baseline="30000"/>
              <a:t>(1)</a:t>
            </a:r>
            <a:r>
              <a:rPr lang="en-US" altLang="zh-CN" b="1"/>
              <a:t> elements of A</a:t>
            </a:r>
          </a:p>
        </p:txBody>
      </p:sp>
      <p:grpSp>
        <p:nvGrpSpPr>
          <p:cNvPr id="6" name="Group 44">
            <a:extLst>
              <a:ext uri="{FF2B5EF4-FFF2-40B4-BE49-F238E27FC236}">
                <a16:creationId xmlns:a16="http://schemas.microsoft.com/office/drawing/2014/main" id="{E1E01278-03C2-5815-C556-BFA693179D3D}"/>
              </a:ext>
            </a:extLst>
          </p:cNvPr>
          <p:cNvGrpSpPr>
            <a:grpSpLocks/>
          </p:cNvGrpSpPr>
          <p:nvPr/>
        </p:nvGrpSpPr>
        <p:grpSpPr bwMode="auto">
          <a:xfrm>
            <a:off x="1908175" y="4221163"/>
            <a:ext cx="4895850" cy="503237"/>
            <a:chOff x="1202" y="2976"/>
            <a:chExt cx="3084" cy="317"/>
          </a:xfrm>
        </p:grpSpPr>
        <p:sp>
          <p:nvSpPr>
            <p:cNvPr id="9244" name="Rectangle 41">
              <a:extLst>
                <a:ext uri="{FF2B5EF4-FFF2-40B4-BE49-F238E27FC236}">
                  <a16:creationId xmlns:a16="http://schemas.microsoft.com/office/drawing/2014/main" id="{0E482EC0-6D1C-2BF9-38F9-74D9E0898E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2" y="2976"/>
              <a:ext cx="363" cy="317"/>
            </a:xfrm>
            <a:prstGeom prst="rect">
              <a:avLst/>
            </a:prstGeom>
            <a:solidFill>
              <a:srgbClr val="CCFFCC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b="1" i="1"/>
                <a:t>n</a:t>
              </a:r>
              <a:r>
                <a:rPr lang="en-US" altLang="zh-CN" b="1" baseline="30000"/>
                <a:t>1/4</a:t>
              </a:r>
              <a:endParaRPr lang="en-US" altLang="zh-CN" b="1" i="1"/>
            </a:p>
          </p:txBody>
        </p:sp>
        <p:sp>
          <p:nvSpPr>
            <p:cNvPr id="9245" name="Rectangle 43">
              <a:extLst>
                <a:ext uri="{FF2B5EF4-FFF2-40B4-BE49-F238E27FC236}">
                  <a16:creationId xmlns:a16="http://schemas.microsoft.com/office/drawing/2014/main" id="{56F8A8FD-1CFF-064E-B3BD-39C51F94EF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3" y="2976"/>
              <a:ext cx="363" cy="317"/>
            </a:xfrm>
            <a:prstGeom prst="rect">
              <a:avLst/>
            </a:prstGeom>
            <a:solidFill>
              <a:srgbClr val="CCFFCC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b="1" i="1"/>
                <a:t>n</a:t>
              </a:r>
              <a:r>
                <a:rPr lang="en-US" altLang="zh-CN" b="1" baseline="30000"/>
                <a:t>1/4</a:t>
              </a:r>
              <a:endParaRPr lang="en-US" altLang="zh-CN" b="1" i="1"/>
            </a:p>
          </p:txBody>
        </p:sp>
      </p:grpSp>
      <p:grpSp>
        <p:nvGrpSpPr>
          <p:cNvPr id="7" name="Group 55">
            <a:extLst>
              <a:ext uri="{FF2B5EF4-FFF2-40B4-BE49-F238E27FC236}">
                <a16:creationId xmlns:a16="http://schemas.microsoft.com/office/drawing/2014/main" id="{7381ACD3-FA4F-9985-9D6C-F90B08F3E141}"/>
              </a:ext>
            </a:extLst>
          </p:cNvPr>
          <p:cNvGrpSpPr>
            <a:grpSpLocks/>
          </p:cNvGrpSpPr>
          <p:nvPr/>
        </p:nvGrpSpPr>
        <p:grpSpPr bwMode="auto">
          <a:xfrm>
            <a:off x="1908175" y="4725988"/>
            <a:ext cx="4895850" cy="673100"/>
            <a:chOff x="1202" y="3022"/>
            <a:chExt cx="3084" cy="424"/>
          </a:xfrm>
        </p:grpSpPr>
        <p:sp>
          <p:nvSpPr>
            <p:cNvPr id="9242" name="AutoShape 46">
              <a:extLst>
                <a:ext uri="{FF2B5EF4-FFF2-40B4-BE49-F238E27FC236}">
                  <a16:creationId xmlns:a16="http://schemas.microsoft.com/office/drawing/2014/main" id="{487A3E19-4F62-BFCA-0D88-010C31C8DAD1}"/>
                </a:ext>
              </a:extLst>
            </p:cNvPr>
            <p:cNvSpPr>
              <a:spLocks/>
            </p:cNvSpPr>
            <p:nvPr/>
          </p:nvSpPr>
          <p:spPr bwMode="auto">
            <a:xfrm rot="-5400000">
              <a:off x="2676" y="1548"/>
              <a:ext cx="136" cy="3084"/>
            </a:xfrm>
            <a:prstGeom prst="leftBrace">
              <a:avLst>
                <a:gd name="adj1" fmla="val 188971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243" name="Text Box 47">
              <a:extLst>
                <a:ext uri="{FF2B5EF4-FFF2-40B4-BE49-F238E27FC236}">
                  <a16:creationId xmlns:a16="http://schemas.microsoft.com/office/drawing/2014/main" id="{5145CEF4-740F-0C24-81AE-681A6F579D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7" y="3158"/>
              <a:ext cx="94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</a:rPr>
                <a:t>?</a:t>
              </a:r>
              <a:r>
                <a:rPr lang="en-US" altLang="zh-CN" b="1"/>
                <a:t>   blocks</a:t>
              </a:r>
            </a:p>
          </p:txBody>
        </p:sp>
      </p:grpSp>
      <p:sp>
        <p:nvSpPr>
          <p:cNvPr id="185392" name="Rectangle 48">
            <a:extLst>
              <a:ext uri="{FF2B5EF4-FFF2-40B4-BE49-F238E27FC236}">
                <a16:creationId xmlns:a16="http://schemas.microsoft.com/office/drawing/2014/main" id="{67389968-8029-830C-37B1-8EFD3C1F04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8400" y="4941888"/>
            <a:ext cx="614363" cy="457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i="1"/>
              <a:t>n</a:t>
            </a:r>
            <a:r>
              <a:rPr lang="en-US" altLang="zh-CN" b="1" baseline="30000"/>
              <a:t>1/2</a:t>
            </a:r>
          </a:p>
        </p:txBody>
      </p:sp>
      <p:sp>
        <p:nvSpPr>
          <p:cNvPr id="9241" name="AutoShape 52">
            <a:extLst>
              <a:ext uri="{FF2B5EF4-FFF2-40B4-BE49-F238E27FC236}">
                <a16:creationId xmlns:a16="http://schemas.microsoft.com/office/drawing/2014/main" id="{8AC7F109-4F86-6E05-FF71-C64447D0F7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2588" y="5446713"/>
            <a:ext cx="287337" cy="287338"/>
          </a:xfrm>
          <a:prstGeom prst="rightArrow">
            <a:avLst>
              <a:gd name="adj1" fmla="val 43648"/>
              <a:gd name="adj2" fmla="val 37019"/>
            </a:avLst>
          </a:prstGeom>
          <a:solidFill>
            <a:schemeClr val="tx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DBA6A5C-D435-0F3C-13B0-B52FD8705B56}"/>
                  </a:ext>
                </a:extLst>
              </p:cNvPr>
              <p:cNvSpPr txBox="1"/>
              <p:nvPr/>
            </p:nvSpPr>
            <p:spPr>
              <a:xfrm>
                <a:off x="3813175" y="682626"/>
                <a:ext cx="2393668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𝑫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𝑶</m:t>
                      </m:r>
                      <m:d>
                        <m:dPr>
                          <m:ctrlPr>
                            <a:rPr lang="en-US" sz="20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𝑾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𝑶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𝒏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CN" sz="2000" b="1" dirty="0"/>
              </a:p>
            </p:txBody>
          </p:sp>
        </mc:Choice>
        <mc:Fallback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DBA6A5C-D435-0F3C-13B0-B52FD8705B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3175" y="682626"/>
                <a:ext cx="2393668" cy="307777"/>
              </a:xfrm>
              <a:prstGeom prst="rect">
                <a:avLst/>
              </a:prstGeom>
              <a:blipFill>
                <a:blip r:embed="rId3"/>
                <a:stretch>
                  <a:fillRect l="-2116" r="-3175" b="-32000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DE6AAC2-E1C6-EA17-7CDD-6A6343F19003}"/>
                  </a:ext>
                </a:extLst>
              </p:cNvPr>
              <p:cNvSpPr txBox="1"/>
              <p:nvPr/>
            </p:nvSpPr>
            <p:spPr>
              <a:xfrm>
                <a:off x="7380288" y="2059832"/>
                <a:ext cx="1547731" cy="62709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𝑫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𝑶</m:t>
                      </m:r>
                      <m:d>
                        <m:dPr>
                          <m:ctrlPr>
                            <a:rPr lang="en-US" sz="20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e>
                      </m:d>
                    </m:oMath>
                  </m:oMathPara>
                </a14:m>
                <a:endParaRPr lang="en-US" sz="2000" b="1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𝑾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𝑶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sz="20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𝒏</m:t>
                          </m:r>
                        </m:e>
                        <m:sup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𝟕</m:t>
                          </m:r>
                          <m: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∕</m:t>
                          </m:r>
                          <m: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𝟖</m:t>
                          </m:r>
                        </m:sup>
                      </m:sSup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CN" sz="2000" b="1" dirty="0"/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DE6AAC2-E1C6-EA17-7CDD-6A6343F190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0288" y="2059832"/>
                <a:ext cx="1547731" cy="627095"/>
              </a:xfrm>
              <a:prstGeom prst="rect">
                <a:avLst/>
              </a:prstGeom>
              <a:blipFill>
                <a:blip r:embed="rId4"/>
                <a:stretch>
                  <a:fillRect l="-5691" r="-2439" b="-16000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33F44354-373C-0ACE-4914-CB634412DACA}"/>
                  </a:ext>
                </a:extLst>
              </p:cNvPr>
              <p:cNvSpPr txBox="1"/>
              <p:nvPr/>
            </p:nvSpPr>
            <p:spPr>
              <a:xfrm>
                <a:off x="7092950" y="3478990"/>
                <a:ext cx="1216487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𝑫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𝑶</m:t>
                      </m:r>
                      <m:d>
                        <m:dPr>
                          <m:ctrlPr>
                            <a:rPr lang="en-US" sz="20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e>
                      </m:d>
                    </m:oMath>
                  </m:oMathPara>
                </a14:m>
                <a:endParaRPr lang="en-US" sz="2000" b="1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𝑾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𝑶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𝒏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CN" sz="2000" b="1" dirty="0"/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33F44354-373C-0ACE-4914-CB634412DA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2950" y="3478990"/>
                <a:ext cx="1216487" cy="615553"/>
              </a:xfrm>
              <a:prstGeom prst="rect">
                <a:avLst/>
              </a:prstGeom>
              <a:blipFill>
                <a:blip r:embed="rId5"/>
                <a:stretch>
                  <a:fillRect l="-6186" r="-3093" b="-16327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7721E16-6D21-DCD2-4AB3-1DF5F2C634DA}"/>
                  </a:ext>
                </a:extLst>
              </p:cNvPr>
              <p:cNvSpPr txBox="1"/>
              <p:nvPr/>
            </p:nvSpPr>
            <p:spPr>
              <a:xfrm>
                <a:off x="1666425" y="3514479"/>
                <a:ext cx="5090753" cy="42242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2000" b="1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𝑴</m:t>
                          </m:r>
                        </m:e>
                        <m:sub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𝒊</m:t>
                          </m:r>
                        </m:sub>
                        <m:sup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bSup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~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𝑫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𝑶</m:t>
                      </m:r>
                      <m:d>
                        <m:dPr>
                          <m:ctrlP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𝑾</m:t>
                          </m:r>
                        </m:e>
                        <m:sub>
                          <m: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𝒊</m:t>
                          </m:r>
                        </m:sub>
                      </m:sSub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𝑶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𝒏</m:t>
                                  </m:r>
                                </m:e>
                                <m:sup>
                                  <m:f>
                                    <m:fPr>
                                      <m:type m:val="lin"/>
                                      <m:ctrlPr>
                                        <a:rPr lang="en-US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𝟏</m:t>
                                      </m:r>
                                    </m:num>
                                    <m:den>
                                      <m:r>
                                        <a:rPr lang="en-US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𝟖</m:t>
                                      </m:r>
                                    </m:den>
                                  </m:f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)=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𝑶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𝒏</m:t>
                          </m:r>
                        </m:e>
                        <m:sup>
                          <m: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∕</m:t>
                          </m:r>
                          <m: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𝟒</m:t>
                          </m:r>
                        </m:sup>
                      </m:sSup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CN" sz="2000" b="1" dirty="0"/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7721E16-6D21-DCD2-4AB3-1DF5F2C634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6425" y="3514479"/>
                <a:ext cx="5090753" cy="422423"/>
              </a:xfrm>
              <a:prstGeom prst="rect">
                <a:avLst/>
              </a:prstGeom>
              <a:blipFill>
                <a:blip r:embed="rId6"/>
                <a:stretch>
                  <a:fillRect l="-748" t="-77143" r="-1247" b="-105714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4662A37-6CD0-1A31-DEC1-50D0C9237228}"/>
                  </a:ext>
                </a:extLst>
              </p:cNvPr>
              <p:cNvSpPr txBox="1"/>
              <p:nvPr/>
            </p:nvSpPr>
            <p:spPr>
              <a:xfrm>
                <a:off x="1579254" y="5363696"/>
                <a:ext cx="5090753" cy="42242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2000" b="1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𝑴</m:t>
                          </m:r>
                        </m:e>
                        <m:sub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𝒊</m:t>
                          </m:r>
                        </m:sub>
                        <m:sup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bSup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~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𝑫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𝑶</m:t>
                      </m:r>
                      <m:d>
                        <m:dPr>
                          <m:ctrlP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𝑾</m:t>
                          </m:r>
                        </m:e>
                        <m:sub>
                          <m: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𝒊</m:t>
                          </m:r>
                        </m:sub>
                      </m:sSub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𝑶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𝒏</m:t>
                                  </m:r>
                                </m:e>
                                <m:sup>
                                  <m:f>
                                    <m:fPr>
                                      <m:type m:val="lin"/>
                                      <m:ctrlPr>
                                        <a:rPr lang="en-US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𝟏</m:t>
                                      </m:r>
                                    </m:num>
                                    <m:den>
                                      <m:r>
                                        <a:rPr lang="en-US" sz="2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𝟒</m:t>
                                      </m:r>
                                    </m:den>
                                  </m:f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)=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𝑶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𝒏</m:t>
                          </m:r>
                        </m:e>
                        <m:sup>
                          <m: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∕</m:t>
                          </m:r>
                          <m: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CN" sz="2000" b="1" dirty="0"/>
              </a:p>
            </p:txBody>
          </p:sp>
        </mc:Choice>
        <mc:Fallback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4662A37-6CD0-1A31-DEC1-50D0C92372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9254" y="5363696"/>
                <a:ext cx="5090753" cy="422423"/>
              </a:xfrm>
              <a:prstGeom prst="rect">
                <a:avLst/>
              </a:prstGeom>
              <a:blipFill>
                <a:blip r:embed="rId7"/>
                <a:stretch>
                  <a:fillRect l="-746" t="-79412" r="-995" b="-111765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D8E646A-F885-79CA-6C9B-F3758DE07904}"/>
                  </a:ext>
                </a:extLst>
              </p:cNvPr>
              <p:cNvSpPr txBox="1"/>
              <p:nvPr/>
            </p:nvSpPr>
            <p:spPr>
              <a:xfrm>
                <a:off x="7223552" y="5254592"/>
                <a:ext cx="1216487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𝑫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𝑶</m:t>
                      </m:r>
                      <m:d>
                        <m:dPr>
                          <m:ctrlPr>
                            <a:rPr lang="en-US" sz="20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e>
                      </m:d>
                    </m:oMath>
                  </m:oMathPara>
                </a14:m>
                <a:endParaRPr lang="en-US" sz="2000" b="1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𝑾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𝑶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𝒏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CN" sz="2000" b="1" dirty="0"/>
              </a:p>
            </p:txBody>
          </p:sp>
        </mc:Choice>
        <mc:Fallback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D8E646A-F885-79CA-6C9B-F3758DE079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552" y="5254592"/>
                <a:ext cx="1216487" cy="615553"/>
              </a:xfrm>
              <a:prstGeom prst="rect">
                <a:avLst/>
              </a:prstGeom>
              <a:blipFill>
                <a:blip r:embed="rId8"/>
                <a:stretch>
                  <a:fillRect l="-6186" r="-3093" b="-14000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E0B9803-5CD5-F4AB-122B-529946CF272D}"/>
                  </a:ext>
                </a:extLst>
              </p:cNvPr>
              <p:cNvSpPr txBox="1"/>
              <p:nvPr/>
            </p:nvSpPr>
            <p:spPr>
              <a:xfrm>
                <a:off x="1906419" y="5961554"/>
                <a:ext cx="3520002" cy="31931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𝑴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𝒏</m:t>
                          </m:r>
                        </m:e>
                        <m:sup>
                          <m: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𝟕</m:t>
                          </m:r>
                          <m: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∕</m:t>
                          </m:r>
                          <m: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𝟖</m:t>
                          </m:r>
                        </m:sup>
                      </m:sSup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)~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𝑫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𝑶</m:t>
                      </m:r>
                      <m:d>
                        <m:dPr>
                          <m:ctrlP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𝑾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𝑶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𝒏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CN" sz="2000" b="1" dirty="0"/>
              </a:p>
            </p:txBody>
          </p:sp>
        </mc:Choice>
        <mc:Fallback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E0B9803-5CD5-F4AB-122B-529946CF27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6419" y="5961554"/>
                <a:ext cx="3520002" cy="319318"/>
              </a:xfrm>
              <a:prstGeom prst="rect">
                <a:avLst/>
              </a:prstGeom>
              <a:blipFill>
                <a:blip r:embed="rId9"/>
                <a:stretch>
                  <a:fillRect l="-1079" t="-3846" r="-1799" b="-30769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8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8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8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18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18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63" grpId="0"/>
      <p:bldP spid="185364" grpId="0" animBg="1"/>
      <p:bldP spid="185365" grpId="0" animBg="1"/>
      <p:bldP spid="185378" grpId="0" animBg="1"/>
      <p:bldP spid="9246" grpId="0" animBg="1"/>
      <p:bldP spid="185383" grpId="0" animBg="1"/>
      <p:bldP spid="185392" grpId="0" animBg="1"/>
      <p:bldP spid="9241" grpId="0" animBg="1"/>
      <p:bldP spid="11" grpId="0"/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灯片编号占位符 3">
            <a:extLst>
              <a:ext uri="{FF2B5EF4-FFF2-40B4-BE49-F238E27FC236}">
                <a16:creationId xmlns:a16="http://schemas.microsoft.com/office/drawing/2014/main" id="{798BCC5A-1371-CF54-354B-AB8825531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F377AC1-1239-0F43-9BB3-4ED432B6419D}" type="slidenum">
              <a:rPr lang="en-US" altLang="zh-CN" sz="1400"/>
              <a:pPr eaLnBrk="1" hangingPunct="1"/>
              <a:t>22</a:t>
            </a:fld>
            <a:endParaRPr lang="en-US" altLang="zh-CN" sz="1400"/>
          </a:p>
        </p:txBody>
      </p:sp>
      <p:sp>
        <p:nvSpPr>
          <p:cNvPr id="10244" name="Text Box 2">
            <a:extLst>
              <a:ext uri="{FF2B5EF4-FFF2-40B4-BE49-F238E27FC236}">
                <a16:creationId xmlns:a16="http://schemas.microsoft.com/office/drawing/2014/main" id="{94F2A1E3-6749-8FE8-D1FF-8793E5FEAF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2588" y="0"/>
            <a:ext cx="24050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1800" b="1">
                <a:solidFill>
                  <a:schemeClr val="hlink"/>
                </a:solidFill>
                <a:sym typeface="Webdings" pitchFamily="2" charset="2"/>
              </a:rPr>
              <a:t>Parallel Algorithms</a:t>
            </a:r>
          </a:p>
        </p:txBody>
      </p:sp>
      <p:sp>
        <p:nvSpPr>
          <p:cNvPr id="10245" name="Text Box 3">
            <a:extLst>
              <a:ext uri="{FF2B5EF4-FFF2-40B4-BE49-F238E27FC236}">
                <a16:creationId xmlns:a16="http://schemas.microsoft.com/office/drawing/2014/main" id="{C1F14110-D97E-C0D4-BC02-178C25CC0D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549275"/>
            <a:ext cx="3527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40000"/>
              </a:spcBef>
              <a:buFont typeface="Wingdings" pitchFamily="2" charset="2"/>
              <a:buChar char="F"/>
            </a:pPr>
            <a:r>
              <a:rPr lang="en-US" altLang="zh-CN" b="1"/>
              <a:t> Random Sampling</a:t>
            </a: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15745607-0D59-882C-C79A-01CBF1F5BF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450" y="1557338"/>
            <a:ext cx="6624638" cy="2016125"/>
          </a:xfrm>
          <a:prstGeom prst="foldedCorner">
            <a:avLst>
              <a:gd name="adj" fmla="val 11083"/>
            </a:avLst>
          </a:prstGeom>
          <a:gradFill rotWithShape="0">
            <a:gsLst>
              <a:gs pos="0">
                <a:srgbClr val="FFFFFF"/>
              </a:gs>
              <a:gs pos="100000">
                <a:schemeClr val="bg1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180000" tIns="118800" rIns="36000" bIns="46800"/>
          <a:lstStyle>
            <a:lvl1pPr marL="290513" indent="-290513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0000FF"/>
                </a:solidFill>
                <a:latin typeface="Arial" panose="020B0604020202020204" pitchFamily="34" charset="0"/>
              </a:rPr>
              <a:t>while </a:t>
            </a:r>
            <a:r>
              <a:rPr lang="en-US" altLang="zh-CN" sz="2000" b="1">
                <a:latin typeface="Arial" panose="020B0604020202020204" pitchFamily="34" charset="0"/>
              </a:rPr>
              <a:t>(there is an element larger than M) {</a:t>
            </a:r>
          </a:p>
          <a:p>
            <a:pPr eaLnBrk="1" hangingPunct="1"/>
            <a:r>
              <a:rPr lang="en-US" altLang="zh-CN" sz="2000" b="1">
                <a:latin typeface="Arial" panose="020B0604020202020204" pitchFamily="34" charset="0"/>
              </a:rPr>
              <a:t>     </a:t>
            </a:r>
            <a:r>
              <a:rPr lang="en-US" altLang="zh-CN" sz="2000" b="1">
                <a:solidFill>
                  <a:srgbClr val="0000FF"/>
                </a:solidFill>
                <a:latin typeface="Arial" panose="020B0604020202020204" pitchFamily="34" charset="0"/>
              </a:rPr>
              <a:t>for</a:t>
            </a:r>
            <a:r>
              <a:rPr lang="en-US" altLang="zh-CN" sz="2000" b="1">
                <a:latin typeface="Arial" panose="020B0604020202020204" pitchFamily="34" charset="0"/>
              </a:rPr>
              <a:t> (each element larger than M)</a:t>
            </a:r>
          </a:p>
          <a:p>
            <a:pPr eaLnBrk="1" hangingPunct="1"/>
            <a:r>
              <a:rPr lang="en-US" altLang="zh-CN" sz="2000" b="1">
                <a:latin typeface="Arial" panose="020B0604020202020204" pitchFamily="34" charset="0"/>
              </a:rPr>
              <a:t>         Throw it into a random place in a new B(n</a:t>
            </a:r>
            <a:r>
              <a:rPr lang="en-US" altLang="zh-CN" sz="2000" b="1" baseline="30000">
                <a:latin typeface="Arial" panose="020B0604020202020204" pitchFamily="34" charset="0"/>
              </a:rPr>
              <a:t>7/8</a:t>
            </a:r>
            <a:r>
              <a:rPr lang="en-US" altLang="zh-CN" sz="2000" b="1">
                <a:latin typeface="Arial" panose="020B0604020202020204" pitchFamily="34" charset="0"/>
              </a:rPr>
              <a:t>);</a:t>
            </a:r>
            <a:endParaRPr lang="en-US" altLang="zh-CN" sz="2000" b="1" baseline="30000">
              <a:latin typeface="Arial" panose="020B0604020202020204" pitchFamily="34" charset="0"/>
            </a:endParaRPr>
          </a:p>
          <a:p>
            <a:pPr eaLnBrk="1" hangingPunct="1"/>
            <a:r>
              <a:rPr lang="en-US" altLang="zh-CN" sz="2000" b="1">
                <a:latin typeface="Arial" panose="020B0604020202020204" pitchFamily="34" charset="0"/>
              </a:rPr>
              <a:t>     Compute a new M;</a:t>
            </a:r>
          </a:p>
          <a:p>
            <a:pPr eaLnBrk="1" hangingPunct="1"/>
            <a:r>
              <a:rPr lang="en-US" altLang="zh-CN" sz="2000" b="1">
                <a:latin typeface="Arial" panose="020B0604020202020204" pitchFamily="34" charset="0"/>
              </a:rPr>
              <a:t>}</a:t>
            </a:r>
          </a:p>
          <a:p>
            <a:pPr eaLnBrk="1" hangingPunct="1"/>
            <a:endParaRPr lang="en-US" altLang="zh-CN" sz="2000" b="1">
              <a:latin typeface="Arial" panose="020B0604020202020204" pitchFamily="34" charset="0"/>
            </a:endParaRPr>
          </a:p>
        </p:txBody>
      </p:sp>
      <p:sp>
        <p:nvSpPr>
          <p:cNvPr id="187433" name="Rectangle 41">
            <a:extLst>
              <a:ext uri="{FF2B5EF4-FFF2-40B4-BE49-F238E27FC236}">
                <a16:creationId xmlns:a16="http://schemas.microsoft.com/office/drawing/2014/main" id="{D4C39CFC-904A-9D9E-B62A-9CBB1508E4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3716338"/>
            <a:ext cx="756126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6213" indent="-176213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/>
              <a:t>【</a:t>
            </a:r>
            <a:r>
              <a:rPr lang="en-US" altLang="zh-CN" b="1" dirty="0" err="1"/>
              <a:t>Theorem】The</a:t>
            </a:r>
            <a:r>
              <a:rPr lang="en-US" altLang="zh-CN" b="1" dirty="0"/>
              <a:t> algorithm finds the maximum among </a:t>
            </a:r>
            <a:r>
              <a:rPr lang="en-US" altLang="zh-CN" b="1" i="1" dirty="0"/>
              <a:t>n</a:t>
            </a:r>
            <a:r>
              <a:rPr lang="en-US" altLang="zh-CN" b="1" dirty="0"/>
              <a:t> elements.  With very high probability it runs in O(1) depth and O(</a:t>
            </a:r>
            <a:r>
              <a:rPr lang="en-US" altLang="zh-CN" b="1" i="1" dirty="0"/>
              <a:t>n</a:t>
            </a:r>
            <a:r>
              <a:rPr lang="en-US" altLang="zh-CN" b="1" dirty="0"/>
              <a:t>) work.  The probability of </a:t>
            </a:r>
            <a:r>
              <a:rPr lang="en-US" altLang="zh-CN" b="1" i="1" dirty="0"/>
              <a:t>not finishing</a:t>
            </a:r>
            <a:r>
              <a:rPr lang="en-US" altLang="zh-CN" b="1" dirty="0"/>
              <a:t> within this depth and work complexity is </a:t>
            </a:r>
            <a:r>
              <a:rPr lang="en-US" altLang="zh-CN" b="1" dirty="0">
                <a:solidFill>
                  <a:srgbClr val="0000FF"/>
                </a:solidFill>
              </a:rPr>
              <a:t>O(1/</a:t>
            </a:r>
            <a:r>
              <a:rPr lang="en-US" altLang="zh-CN" b="1" i="1" dirty="0" err="1">
                <a:solidFill>
                  <a:srgbClr val="0000FF"/>
                </a:solidFill>
              </a:rPr>
              <a:t>n</a:t>
            </a:r>
            <a:r>
              <a:rPr lang="en-US" altLang="zh-CN" b="1" i="1" baseline="30000" dirty="0" err="1">
                <a:solidFill>
                  <a:srgbClr val="0000FF"/>
                </a:solidFill>
              </a:rPr>
              <a:t>c</a:t>
            </a:r>
            <a:r>
              <a:rPr lang="en-US" altLang="zh-CN" b="1" dirty="0">
                <a:solidFill>
                  <a:srgbClr val="0000FF"/>
                </a:solidFill>
              </a:rPr>
              <a:t>)</a:t>
            </a:r>
            <a:r>
              <a:rPr lang="en-US" altLang="zh-CN" b="1" dirty="0"/>
              <a:t> for some positive constant </a:t>
            </a:r>
            <a:r>
              <a:rPr lang="en-US" altLang="zh-CN" b="1" i="1" dirty="0"/>
              <a:t>c</a:t>
            </a:r>
            <a:r>
              <a:rPr lang="en-US" altLang="zh-CN" b="1" dirty="0"/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D91AC324-3B86-849E-2FAE-67F5ED687A90}"/>
                  </a:ext>
                </a:extLst>
              </p:cNvPr>
              <p:cNvSpPr txBox="1"/>
              <p:nvPr/>
            </p:nvSpPr>
            <p:spPr>
              <a:xfrm>
                <a:off x="1168622" y="1105397"/>
                <a:ext cx="3191643" cy="31636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𝑴</m:t>
                      </m:r>
                      <m:d>
                        <m:dPr>
                          <m:ctrlPr>
                            <a:rPr lang="en-US" sz="1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1800" b="1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800" b="1" i="1" smtClean="0"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e>
                            <m:sup>
                              <m:f>
                                <m:fPr>
                                  <m:type m:val="lin"/>
                                  <m:ctrlPr>
                                    <a:rPr lang="en-US" sz="18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1" i="1" smtClean="0">
                                      <a:latin typeface="Cambria Math" panose="02040503050406030204" pitchFamily="18" charset="0"/>
                                    </a:rPr>
                                    <m:t>𝟕</m:t>
                                  </m:r>
                                </m:num>
                                <m:den>
                                  <m:r>
                                    <a:rPr lang="en-US" sz="18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𝟖</m:t>
                                  </m:r>
                                </m:den>
                              </m:f>
                            </m:sup>
                          </m:sSup>
                        </m:e>
                      </m:d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~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𝑫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𝑶</m:t>
                      </m:r>
                      <m:d>
                        <m:dPr>
                          <m:ctrlPr>
                            <a:rPr lang="en-US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𝑾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𝑶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𝒏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CN" sz="1800" b="1" dirty="0"/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D91AC324-3B86-849E-2FAE-67F5ED687A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8622" y="1105397"/>
                <a:ext cx="3191643" cy="316369"/>
              </a:xfrm>
              <a:prstGeom prst="rect">
                <a:avLst/>
              </a:prstGeom>
              <a:blipFill>
                <a:blip r:embed="rId3"/>
                <a:stretch>
                  <a:fillRect l="-1190" t="-103846" r="-1984" b="-123077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  <p:bldP spid="1874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灯片编号占位符 3">
            <a:extLst>
              <a:ext uri="{FF2B5EF4-FFF2-40B4-BE49-F238E27FC236}">
                <a16:creationId xmlns:a16="http://schemas.microsoft.com/office/drawing/2014/main" id="{408D29E7-12FE-EF4A-425E-87D601A43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76B302B-C048-A046-9D9A-C7BB42903F00}" type="slidenum">
              <a:rPr lang="en-US" altLang="zh-CN" sz="1400"/>
              <a:pPr eaLnBrk="1" hangingPunct="1"/>
              <a:t>23</a:t>
            </a:fld>
            <a:endParaRPr lang="en-US" altLang="zh-CN" sz="1400"/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B60B301E-53EE-C6FD-8B3B-0806ED22F368}"/>
              </a:ext>
            </a:extLst>
          </p:cNvPr>
          <p:cNvGrpSpPr>
            <a:grpSpLocks/>
          </p:cNvGrpSpPr>
          <p:nvPr/>
        </p:nvGrpSpPr>
        <p:grpSpPr bwMode="auto">
          <a:xfrm>
            <a:off x="1295400" y="838200"/>
            <a:ext cx="6096000" cy="996950"/>
            <a:chOff x="816" y="240"/>
            <a:chExt cx="3840" cy="628"/>
          </a:xfrm>
        </p:grpSpPr>
        <p:sp>
          <p:nvSpPr>
            <p:cNvPr id="11271" name="Text Box 3">
              <a:extLst>
                <a:ext uri="{FF2B5EF4-FFF2-40B4-BE49-F238E27FC236}">
                  <a16:creationId xmlns:a16="http://schemas.microsoft.com/office/drawing/2014/main" id="{E77CF925-5E29-3F13-2DF2-91924B78DC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8" y="336"/>
              <a:ext cx="3648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b="1">
                  <a:latin typeface="Arial" panose="020B0604020202020204" pitchFamily="34" charset="0"/>
                </a:rPr>
                <a:t>Research Project 7</a:t>
              </a:r>
            </a:p>
            <a:p>
              <a:pPr algn="ctr" eaLnBrk="1" hangingPunct="1">
                <a:spcBef>
                  <a:spcPct val="20000"/>
                </a:spcBef>
              </a:pPr>
              <a:r>
                <a:rPr lang="en-US" altLang="zh-CN" sz="2000" b="1">
                  <a:latin typeface="Georgia" panose="02040502050405020303" pitchFamily="18" charset="0"/>
                </a:rPr>
                <a:t>   MapReduce (26)</a:t>
              </a:r>
            </a:p>
          </p:txBody>
        </p:sp>
        <p:graphicFrame>
          <p:nvGraphicFramePr>
            <p:cNvPr id="11266" name="Object 4">
              <a:extLst>
                <a:ext uri="{FF2B5EF4-FFF2-40B4-BE49-F238E27FC236}">
                  <a16:creationId xmlns:a16="http://schemas.microsoft.com/office/drawing/2014/main" id="{30B0289A-0261-A5A8-088E-6F316774B9C1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816" y="240"/>
            <a:ext cx="816" cy="6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剪辑" r:id="rId3" imgW="24028400" imgH="18491200" progId="MS_ClipArt_Gallery.2">
                    <p:embed/>
                  </p:oleObj>
                </mc:Choice>
                <mc:Fallback>
                  <p:oleObj name="剪辑" r:id="rId3" imgW="24028400" imgH="18491200" progId="MS_ClipArt_Gallery.2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6" y="240"/>
                          <a:ext cx="816" cy="6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89445" name="Text Box 5">
            <a:extLst>
              <a:ext uri="{FF2B5EF4-FFF2-40B4-BE49-F238E27FC236}">
                <a16:creationId xmlns:a16="http://schemas.microsoft.com/office/drawing/2014/main" id="{15A330F2-4465-2740-7056-BFD0E70C00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2174875"/>
            <a:ext cx="7921625" cy="335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/>
              <a:t>    </a:t>
            </a:r>
            <a:r>
              <a:rPr lang="en-US" altLang="zh-CN" sz="2000" b="1"/>
              <a:t>MapReduce is a programming model and an associated implementation for processing and generating large data sets with a parallel, distributed algorithm on a cluster.  A MapReduce program is composed of a Map( ) procedure and a Reduce( ) procedure.</a:t>
            </a:r>
          </a:p>
          <a:p>
            <a:pPr eaLnBrk="1" hangingPunct="1"/>
            <a:r>
              <a:rPr lang="en-US" altLang="zh-CN" sz="2000" b="1"/>
              <a:t>    In this project, you are supposed to briefly introduce the framework of MapReduce, and implement a MapReduce program to count the appearance of each word in a set of documents. </a:t>
            </a:r>
          </a:p>
          <a:p>
            <a:pPr eaLnBrk="1" hangingPunct="1"/>
            <a:endParaRPr lang="en-US" altLang="zh-CN" sz="2000" b="1"/>
          </a:p>
          <a:p>
            <a:pPr eaLnBrk="1" hangingPunct="1"/>
            <a:r>
              <a:rPr lang="en-US" altLang="zh-CN" b="1"/>
              <a:t>        Detailed requirements can be downloaded from</a:t>
            </a:r>
          </a:p>
          <a:p>
            <a:pPr algn="ctr" eaLnBrk="1" hangingPunct="1"/>
            <a:r>
              <a:rPr lang="en-US" altLang="zh-CN" b="1">
                <a:hlinkClick r:id="rId5"/>
              </a:rPr>
              <a:t>https://pintia.cn/</a:t>
            </a:r>
            <a:r>
              <a:rPr lang="en-US" altLang="zh-CN" b="1"/>
              <a:t> </a:t>
            </a:r>
          </a:p>
        </p:txBody>
      </p:sp>
      <p:sp>
        <p:nvSpPr>
          <p:cNvPr id="11270" name="Text Box 7">
            <a:extLst>
              <a:ext uri="{FF2B5EF4-FFF2-40B4-BE49-F238E27FC236}">
                <a16:creationId xmlns:a16="http://schemas.microsoft.com/office/drawing/2014/main" id="{DAB27C98-2446-AA25-810D-D956C4BE5B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2588" y="0"/>
            <a:ext cx="24050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1800" b="1">
                <a:solidFill>
                  <a:schemeClr val="hlink"/>
                </a:solidFill>
                <a:sym typeface="Webdings" pitchFamily="2" charset="2"/>
              </a:rPr>
              <a:t>Parallel Algorithms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9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5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灯片编号占位符 1">
            <a:extLst>
              <a:ext uri="{FF2B5EF4-FFF2-40B4-BE49-F238E27FC236}">
                <a16:creationId xmlns:a16="http://schemas.microsoft.com/office/drawing/2014/main" id="{BF054AED-1FE8-F82F-B670-F2119379E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02BB4EB-2DA8-3745-8422-E682D2F4ADA1}" type="slidenum">
              <a:rPr lang="en-US" altLang="zh-CN" sz="1400"/>
              <a:pPr eaLnBrk="1" hangingPunct="1"/>
              <a:t>24</a:t>
            </a:fld>
            <a:endParaRPr lang="en-US" altLang="zh-CN" sz="140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50AFB0C-BFC3-438C-3E37-6AFFEEC173F0}"/>
              </a:ext>
            </a:extLst>
          </p:cNvPr>
          <p:cNvSpPr/>
          <p:nvPr/>
        </p:nvSpPr>
        <p:spPr>
          <a:xfrm>
            <a:off x="827088" y="1125538"/>
            <a:ext cx="7631112" cy="5089525"/>
          </a:xfrm>
          <a:prstGeom prst="rect">
            <a:avLst/>
          </a:prstGeom>
        </p:spPr>
        <p:txBody>
          <a:bodyPr/>
          <a:lstStyle/>
          <a:p>
            <a:pPr>
              <a:spcAft>
                <a:spcPts val="1200"/>
              </a:spcAft>
              <a:defRPr/>
            </a:pPr>
            <a:r>
              <a:rPr lang="en-US" altLang="zh-CN" sz="3200" b="1" kern="100" dirty="0">
                <a:latin typeface="+mj-lt"/>
              </a:rPr>
              <a:t>Reference:</a:t>
            </a:r>
            <a:endParaRPr lang="zh-CN" altLang="zh-CN" sz="3200" b="1" kern="100" dirty="0">
              <a:latin typeface="+mj-lt"/>
            </a:endParaRPr>
          </a:p>
          <a:p>
            <a:pPr indent="266700">
              <a:spcAft>
                <a:spcPts val="1200"/>
              </a:spcAft>
              <a:defRPr/>
            </a:pPr>
            <a:r>
              <a:rPr lang="en-US" altLang="zh-CN" b="1" kern="100" dirty="0">
                <a:latin typeface="+mj-lt"/>
              </a:rPr>
              <a:t>Thinking in Parallel</a:t>
            </a:r>
            <a:r>
              <a:rPr lang="zh-CN" altLang="en-US" b="1" kern="100" dirty="0">
                <a:latin typeface="+mj-lt"/>
              </a:rPr>
              <a:t>：</a:t>
            </a:r>
            <a:r>
              <a:rPr lang="en-US" altLang="zh-CN" b="1" kern="100" dirty="0">
                <a:latin typeface="+mj-lt"/>
              </a:rPr>
              <a:t>Some Basic Data-Parallel Algorithms and Techniques; </a:t>
            </a:r>
            <a:r>
              <a:rPr lang="en-US" altLang="zh-CN" b="1" i="1" kern="100" dirty="0"/>
              <a:t>Uzi </a:t>
            </a:r>
            <a:r>
              <a:rPr lang="en-US" altLang="zh-CN" b="1" i="1" kern="100" dirty="0" err="1"/>
              <a:t>Vishkin</a:t>
            </a:r>
            <a:r>
              <a:rPr lang="en-US" altLang="zh-CN" b="1" i="1" kern="100" dirty="0"/>
              <a:t>. Class notes, </a:t>
            </a:r>
            <a:r>
              <a:rPr lang="en-US" altLang="zh-CN" b="1" i="1" kern="100" dirty="0">
                <a:latin typeface="+mj-lt"/>
              </a:rPr>
              <a:t>2010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灯片编号占位符 3">
            <a:extLst>
              <a:ext uri="{FF2B5EF4-FFF2-40B4-BE49-F238E27FC236}">
                <a16:creationId xmlns:a16="http://schemas.microsoft.com/office/drawing/2014/main" id="{1952FA79-C8F2-1F9D-6600-7A2BA51DC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A8DDD04-9536-5B43-A89F-49411BCA5D6C}" type="slidenum">
              <a:rPr lang="en-US" altLang="zh-CN" sz="1400"/>
              <a:pPr eaLnBrk="1" hangingPunct="1"/>
              <a:t>3</a:t>
            </a:fld>
            <a:endParaRPr lang="en-US" altLang="zh-CN" sz="1400"/>
          </a:p>
        </p:txBody>
      </p:sp>
      <p:sp>
        <p:nvSpPr>
          <p:cNvPr id="15363" name="Text Box 4">
            <a:extLst>
              <a:ext uri="{FF2B5EF4-FFF2-40B4-BE49-F238E27FC236}">
                <a16:creationId xmlns:a16="http://schemas.microsoft.com/office/drawing/2014/main" id="{54414C9D-B486-52C0-1077-CF157821DF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2588" y="0"/>
            <a:ext cx="24050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1800" b="1">
                <a:solidFill>
                  <a:schemeClr val="hlink"/>
                </a:solidFill>
                <a:sym typeface="Webdings" pitchFamily="2" charset="2"/>
              </a:rPr>
              <a:t>Parallel Algorithms</a:t>
            </a:r>
          </a:p>
        </p:txBody>
      </p:sp>
      <p:sp>
        <p:nvSpPr>
          <p:cNvPr id="162821" name="Rectangle 5">
            <a:extLst>
              <a:ext uri="{FF2B5EF4-FFF2-40B4-BE49-F238E27FC236}">
                <a16:creationId xmlns:a16="http://schemas.microsoft.com/office/drawing/2014/main" id="{95002373-F86D-1F91-4BD0-2EF7D6A91C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620713"/>
            <a:ext cx="698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chemeClr val="hlink"/>
                </a:solidFill>
              </a:rPr>
              <a:t>P</a:t>
            </a:r>
            <a:r>
              <a:rPr lang="en-US" altLang="zh-CN" b="1" dirty="0"/>
              <a:t>arallel </a:t>
            </a:r>
            <a:r>
              <a:rPr lang="en-US" altLang="zh-CN" b="1" dirty="0">
                <a:solidFill>
                  <a:schemeClr val="hlink"/>
                </a:solidFill>
              </a:rPr>
              <a:t>R</a:t>
            </a:r>
            <a:r>
              <a:rPr lang="en-US" altLang="zh-CN" b="1" dirty="0"/>
              <a:t>andom </a:t>
            </a:r>
            <a:r>
              <a:rPr lang="en-US" altLang="zh-CN" b="1" dirty="0">
                <a:solidFill>
                  <a:schemeClr val="hlink"/>
                </a:solidFill>
              </a:rPr>
              <a:t>A</a:t>
            </a:r>
            <a:r>
              <a:rPr lang="en-US" altLang="zh-CN" b="1" dirty="0"/>
              <a:t>ccess </a:t>
            </a:r>
            <a:r>
              <a:rPr lang="en-US" altLang="zh-CN" b="1" dirty="0">
                <a:solidFill>
                  <a:schemeClr val="hlink"/>
                </a:solidFill>
              </a:rPr>
              <a:t>M</a:t>
            </a:r>
            <a:r>
              <a:rPr lang="en-US" altLang="zh-CN" b="1" dirty="0"/>
              <a:t>achine (PRAM)</a:t>
            </a:r>
          </a:p>
        </p:txBody>
      </p:sp>
      <p:grpSp>
        <p:nvGrpSpPr>
          <p:cNvPr id="2" name="Group 10">
            <a:extLst>
              <a:ext uri="{FF2B5EF4-FFF2-40B4-BE49-F238E27FC236}">
                <a16:creationId xmlns:a16="http://schemas.microsoft.com/office/drawing/2014/main" id="{03ACBEB9-8401-8A92-9DBD-91966CA52CC3}"/>
              </a:ext>
            </a:extLst>
          </p:cNvPr>
          <p:cNvGrpSpPr>
            <a:grpSpLocks/>
          </p:cNvGrpSpPr>
          <p:nvPr/>
        </p:nvGrpSpPr>
        <p:grpSpPr bwMode="auto">
          <a:xfrm>
            <a:off x="1763713" y="1484313"/>
            <a:ext cx="3313112" cy="504825"/>
            <a:chOff x="1111" y="935"/>
            <a:chExt cx="2087" cy="318"/>
          </a:xfrm>
        </p:grpSpPr>
        <p:sp>
          <p:nvSpPr>
            <p:cNvPr id="15404" name="Rectangle 6">
              <a:extLst>
                <a:ext uri="{FF2B5EF4-FFF2-40B4-BE49-F238E27FC236}">
                  <a16:creationId xmlns:a16="http://schemas.microsoft.com/office/drawing/2014/main" id="{3CDB5C12-23E7-B8E7-91D8-F0E72B6843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935"/>
              <a:ext cx="318" cy="31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b="1"/>
                <a:t>P</a:t>
              </a:r>
              <a:r>
                <a:rPr lang="en-US" altLang="zh-CN" sz="2000" b="1" baseline="-25000"/>
                <a:t>1</a:t>
              </a:r>
            </a:p>
          </p:txBody>
        </p:sp>
        <p:sp>
          <p:nvSpPr>
            <p:cNvPr id="15405" name="Rectangle 7">
              <a:extLst>
                <a:ext uri="{FF2B5EF4-FFF2-40B4-BE49-F238E27FC236}">
                  <a16:creationId xmlns:a16="http://schemas.microsoft.com/office/drawing/2014/main" id="{914A4B3F-3D3D-6D11-D231-9ADAF88577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5" y="935"/>
              <a:ext cx="318" cy="31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b="1"/>
                <a:t>P</a:t>
              </a:r>
              <a:r>
                <a:rPr lang="en-US" altLang="zh-CN" sz="2000" b="1" baseline="-25000"/>
                <a:t>2</a:t>
              </a:r>
            </a:p>
          </p:txBody>
        </p:sp>
        <p:sp>
          <p:nvSpPr>
            <p:cNvPr id="15406" name="Rectangle 8">
              <a:extLst>
                <a:ext uri="{FF2B5EF4-FFF2-40B4-BE49-F238E27FC236}">
                  <a16:creationId xmlns:a16="http://schemas.microsoft.com/office/drawing/2014/main" id="{F322E1C8-CD83-1D41-81C3-69E85C0362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935"/>
              <a:ext cx="318" cy="31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b="1" dirty="0"/>
                <a:t>P</a:t>
              </a:r>
              <a:r>
                <a:rPr lang="en-US" altLang="zh-CN" sz="2000" b="1" i="1" baseline="-25000" dirty="0"/>
                <a:t>p</a:t>
              </a:r>
            </a:p>
          </p:txBody>
        </p:sp>
        <p:sp>
          <p:nvSpPr>
            <p:cNvPr id="15407" name="Text Box 9">
              <a:extLst>
                <a:ext uri="{FF2B5EF4-FFF2-40B4-BE49-F238E27FC236}">
                  <a16:creationId xmlns:a16="http://schemas.microsoft.com/office/drawing/2014/main" id="{00E5F3CE-B624-EFF7-30FC-E4B0495090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8" y="935"/>
              <a:ext cx="72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b="1"/>
                <a:t>……</a:t>
              </a:r>
            </a:p>
          </p:txBody>
        </p:sp>
      </p:grpSp>
      <p:sp>
        <p:nvSpPr>
          <p:cNvPr id="162827" name="Rectangle 11">
            <a:extLst>
              <a:ext uri="{FF2B5EF4-FFF2-40B4-BE49-F238E27FC236}">
                <a16:creationId xmlns:a16="http://schemas.microsoft.com/office/drawing/2014/main" id="{2BA0432D-0F06-EB7E-A71C-9256483EE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2275" y="2708275"/>
            <a:ext cx="3455988" cy="576263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0" lang="en-US" altLang="zh-CN" b="1">
                <a:solidFill>
                  <a:srgbClr val="FFFFFF"/>
                </a:solidFill>
              </a:rPr>
              <a:t>Shared memory</a:t>
            </a:r>
          </a:p>
        </p:txBody>
      </p:sp>
      <p:grpSp>
        <p:nvGrpSpPr>
          <p:cNvPr id="3" name="Group 15">
            <a:extLst>
              <a:ext uri="{FF2B5EF4-FFF2-40B4-BE49-F238E27FC236}">
                <a16:creationId xmlns:a16="http://schemas.microsoft.com/office/drawing/2014/main" id="{583E4741-54FF-F070-C647-A9510CC55518}"/>
              </a:ext>
            </a:extLst>
          </p:cNvPr>
          <p:cNvGrpSpPr>
            <a:grpSpLocks/>
          </p:cNvGrpSpPr>
          <p:nvPr/>
        </p:nvGrpSpPr>
        <p:grpSpPr bwMode="auto">
          <a:xfrm>
            <a:off x="2014538" y="1989138"/>
            <a:ext cx="2806700" cy="719137"/>
            <a:chOff x="1269" y="1253"/>
            <a:chExt cx="1768" cy="453"/>
          </a:xfrm>
        </p:grpSpPr>
        <p:sp>
          <p:nvSpPr>
            <p:cNvPr id="15401" name="Line 12">
              <a:extLst>
                <a:ext uri="{FF2B5EF4-FFF2-40B4-BE49-F238E27FC236}">
                  <a16:creationId xmlns:a16="http://schemas.microsoft.com/office/drawing/2014/main" id="{8848EBEA-5DB3-5636-A6CD-7C0F44A808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69" y="1253"/>
              <a:ext cx="0" cy="45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triangle" w="lg" len="lg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15402" name="Line 13">
              <a:extLst>
                <a:ext uri="{FF2B5EF4-FFF2-40B4-BE49-F238E27FC236}">
                  <a16:creationId xmlns:a16="http://schemas.microsoft.com/office/drawing/2014/main" id="{B55A5F88-3040-3CE2-6ACB-34F9DAD8DF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22" y="1253"/>
              <a:ext cx="0" cy="45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triangle" w="lg" len="lg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15403" name="Line 14">
              <a:extLst>
                <a:ext uri="{FF2B5EF4-FFF2-40B4-BE49-F238E27FC236}">
                  <a16:creationId xmlns:a16="http://schemas.microsoft.com/office/drawing/2014/main" id="{E14F2164-5DFB-5A24-1470-E33471A60E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37" y="1253"/>
              <a:ext cx="0" cy="45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triangle" w="lg" len="lg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</p:grpSp>
      <p:sp>
        <p:nvSpPr>
          <p:cNvPr id="162832" name="AutoShape 16">
            <a:extLst>
              <a:ext uri="{FF2B5EF4-FFF2-40B4-BE49-F238E27FC236}">
                <a16:creationId xmlns:a16="http://schemas.microsoft.com/office/drawing/2014/main" id="{E30E171B-943D-FBB2-28DE-758AF038529F}"/>
              </a:ext>
            </a:extLst>
          </p:cNvPr>
          <p:cNvSpPr>
            <a:spLocks/>
          </p:cNvSpPr>
          <p:nvPr/>
        </p:nvSpPr>
        <p:spPr bwMode="auto">
          <a:xfrm>
            <a:off x="6016625" y="1557338"/>
            <a:ext cx="2300288" cy="1143000"/>
          </a:xfrm>
          <a:prstGeom prst="borderCallout1">
            <a:avLst>
              <a:gd name="adj1" fmla="val 10000"/>
              <a:gd name="adj2" fmla="val -3315"/>
              <a:gd name="adj3" fmla="val 72639"/>
              <a:gd name="adj4" fmla="val -48583"/>
            </a:avLst>
          </a:prstGeom>
          <a:gradFill rotWithShape="1">
            <a:gsLst>
              <a:gs pos="0">
                <a:srgbClr val="C0C0C0"/>
              </a:gs>
              <a:gs pos="50000">
                <a:srgbClr val="FFFFFF"/>
              </a:gs>
              <a:gs pos="100000">
                <a:srgbClr val="C0C0C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Unit time access</a:t>
            </a:r>
          </a:p>
          <a:p>
            <a:pPr algn="ctr" eaLnBrk="1" hangingPunct="1"/>
            <a:r>
              <a:rPr lang="en-US" altLang="zh-CN" sz="2000" b="1"/>
              <a:t>(</a:t>
            </a:r>
            <a:r>
              <a:rPr lang="en-US" altLang="zh-CN" sz="2000" b="1" i="1"/>
              <a:t>read/write/</a:t>
            </a:r>
          </a:p>
          <a:p>
            <a:pPr algn="ctr" eaLnBrk="1" hangingPunct="1"/>
            <a:r>
              <a:rPr lang="en-US" altLang="zh-CN" sz="2000" b="1" i="1"/>
              <a:t>computation</a:t>
            </a:r>
            <a:r>
              <a:rPr lang="en-US" altLang="zh-CN" sz="2000" b="1"/>
              <a:t>)</a:t>
            </a:r>
          </a:p>
        </p:txBody>
      </p:sp>
      <p:grpSp>
        <p:nvGrpSpPr>
          <p:cNvPr id="4" name="Group 23">
            <a:extLst>
              <a:ext uri="{FF2B5EF4-FFF2-40B4-BE49-F238E27FC236}">
                <a16:creationId xmlns:a16="http://schemas.microsoft.com/office/drawing/2014/main" id="{DF3108DA-4C93-C9E5-3C07-4C751684231E}"/>
              </a:ext>
            </a:extLst>
          </p:cNvPr>
          <p:cNvGrpSpPr>
            <a:grpSpLocks/>
          </p:cNvGrpSpPr>
          <p:nvPr/>
        </p:nvGrpSpPr>
        <p:grpSpPr bwMode="auto">
          <a:xfrm>
            <a:off x="4932363" y="3213100"/>
            <a:ext cx="3384550" cy="1584325"/>
            <a:chOff x="3107" y="2024"/>
            <a:chExt cx="2132" cy="998"/>
          </a:xfrm>
        </p:grpSpPr>
        <p:sp>
          <p:nvSpPr>
            <p:cNvPr id="15399" name="Rectangle 18">
              <a:extLst>
                <a:ext uri="{FF2B5EF4-FFF2-40B4-BE49-F238E27FC236}">
                  <a16:creationId xmlns:a16="http://schemas.microsoft.com/office/drawing/2014/main" id="{94A25048-D408-D0EE-D12C-F3764C1698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8" y="2024"/>
              <a:ext cx="318" cy="31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b="1"/>
                <a:t>P</a:t>
              </a:r>
              <a:r>
                <a:rPr lang="en-US" altLang="zh-CN" sz="2000" b="1" i="1" baseline="-25000"/>
                <a:t>i</a:t>
              </a:r>
              <a:endParaRPr lang="en-US" altLang="zh-CN" sz="2000" b="1"/>
            </a:p>
          </p:txBody>
        </p:sp>
        <p:sp>
          <p:nvSpPr>
            <p:cNvPr id="15400" name="Rectangle 19">
              <a:extLst>
                <a:ext uri="{FF2B5EF4-FFF2-40B4-BE49-F238E27FC236}">
                  <a16:creationId xmlns:a16="http://schemas.microsoft.com/office/drawing/2014/main" id="{2B716A23-C23E-3564-EE02-200C470389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7" y="2659"/>
              <a:ext cx="2132" cy="363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kumimoji="0" lang="zh-CN" altLang="zh-CN" b="1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Group 25">
            <a:extLst>
              <a:ext uri="{FF2B5EF4-FFF2-40B4-BE49-F238E27FC236}">
                <a16:creationId xmlns:a16="http://schemas.microsoft.com/office/drawing/2014/main" id="{5E8A735C-D90D-CD0C-3B00-F5C740DCEB54}"/>
              </a:ext>
            </a:extLst>
          </p:cNvPr>
          <p:cNvGrpSpPr>
            <a:grpSpLocks/>
          </p:cNvGrpSpPr>
          <p:nvPr/>
        </p:nvGrpSpPr>
        <p:grpSpPr bwMode="auto">
          <a:xfrm>
            <a:off x="5364163" y="3716338"/>
            <a:ext cx="936625" cy="1081087"/>
            <a:chOff x="3379" y="2341"/>
            <a:chExt cx="590" cy="681"/>
          </a:xfrm>
        </p:grpSpPr>
        <p:sp>
          <p:nvSpPr>
            <p:cNvPr id="15397" name="Rectangle 20">
              <a:extLst>
                <a:ext uri="{FF2B5EF4-FFF2-40B4-BE49-F238E27FC236}">
                  <a16:creationId xmlns:a16="http://schemas.microsoft.com/office/drawing/2014/main" id="{89FEC78F-1523-071E-5B2B-0609FA06CF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9" y="2659"/>
              <a:ext cx="227" cy="363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b="1" i="1">
                  <a:solidFill>
                    <a:srgbClr val="FFFFFF"/>
                  </a:solidFill>
                </a:rPr>
                <a:t>a</a:t>
              </a:r>
            </a:p>
          </p:txBody>
        </p:sp>
        <p:sp>
          <p:nvSpPr>
            <p:cNvPr id="15398" name="Line 24">
              <a:extLst>
                <a:ext uri="{FF2B5EF4-FFF2-40B4-BE49-F238E27FC236}">
                  <a16:creationId xmlns:a16="http://schemas.microsoft.com/office/drawing/2014/main" id="{5C036C46-1BD3-EE6B-3CCB-218A2099516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70" y="2341"/>
              <a:ext cx="499" cy="31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</p:grpSp>
      <p:grpSp>
        <p:nvGrpSpPr>
          <p:cNvPr id="6" name="Group 27">
            <a:extLst>
              <a:ext uri="{FF2B5EF4-FFF2-40B4-BE49-F238E27FC236}">
                <a16:creationId xmlns:a16="http://schemas.microsoft.com/office/drawing/2014/main" id="{AD29BA90-2540-60B6-D4C4-8D95104623D5}"/>
              </a:ext>
            </a:extLst>
          </p:cNvPr>
          <p:cNvGrpSpPr>
            <a:grpSpLocks/>
          </p:cNvGrpSpPr>
          <p:nvPr/>
        </p:nvGrpSpPr>
        <p:grpSpPr bwMode="auto">
          <a:xfrm>
            <a:off x="6516688" y="3716338"/>
            <a:ext cx="1152525" cy="1081087"/>
            <a:chOff x="4105" y="2341"/>
            <a:chExt cx="726" cy="681"/>
          </a:xfrm>
        </p:grpSpPr>
        <p:sp>
          <p:nvSpPr>
            <p:cNvPr id="15395" name="Rectangle 21">
              <a:extLst>
                <a:ext uri="{FF2B5EF4-FFF2-40B4-BE49-F238E27FC236}">
                  <a16:creationId xmlns:a16="http://schemas.microsoft.com/office/drawing/2014/main" id="{8256F3E1-6C8A-F68A-93A9-21BF17A191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4" y="2659"/>
              <a:ext cx="227" cy="363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b="1" i="1">
                  <a:solidFill>
                    <a:srgbClr val="FFFFFF"/>
                  </a:solidFill>
                </a:rPr>
                <a:t>b</a:t>
              </a:r>
            </a:p>
          </p:txBody>
        </p:sp>
        <p:sp>
          <p:nvSpPr>
            <p:cNvPr id="15396" name="Line 26">
              <a:extLst>
                <a:ext uri="{FF2B5EF4-FFF2-40B4-BE49-F238E27FC236}">
                  <a16:creationId xmlns:a16="http://schemas.microsoft.com/office/drawing/2014/main" id="{D57639E1-9AE7-797C-90D4-398580F79D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105" y="2341"/>
              <a:ext cx="635" cy="31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</p:grpSp>
      <p:grpSp>
        <p:nvGrpSpPr>
          <p:cNvPr id="7" name="Group 29">
            <a:extLst>
              <a:ext uri="{FF2B5EF4-FFF2-40B4-BE49-F238E27FC236}">
                <a16:creationId xmlns:a16="http://schemas.microsoft.com/office/drawing/2014/main" id="{E2DC5477-2FE9-B8FA-6109-FA6A53170CB1}"/>
              </a:ext>
            </a:extLst>
          </p:cNvPr>
          <p:cNvGrpSpPr>
            <a:grpSpLocks/>
          </p:cNvGrpSpPr>
          <p:nvPr/>
        </p:nvGrpSpPr>
        <p:grpSpPr bwMode="auto">
          <a:xfrm>
            <a:off x="6443663" y="3716338"/>
            <a:ext cx="433387" cy="1081087"/>
            <a:chOff x="4059" y="2341"/>
            <a:chExt cx="273" cy="681"/>
          </a:xfrm>
        </p:grpSpPr>
        <p:sp>
          <p:nvSpPr>
            <p:cNvPr id="15393" name="Rectangle 22">
              <a:extLst>
                <a:ext uri="{FF2B5EF4-FFF2-40B4-BE49-F238E27FC236}">
                  <a16:creationId xmlns:a16="http://schemas.microsoft.com/office/drawing/2014/main" id="{ECB96A1A-B244-7993-707A-1DAE7DB5A7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5" y="2659"/>
              <a:ext cx="227" cy="363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b="1" i="1">
                  <a:solidFill>
                    <a:srgbClr val="FFFFFF"/>
                  </a:solidFill>
                </a:rPr>
                <a:t>c</a:t>
              </a:r>
            </a:p>
          </p:txBody>
        </p:sp>
        <p:sp>
          <p:nvSpPr>
            <p:cNvPr id="15394" name="Line 28">
              <a:extLst>
                <a:ext uri="{FF2B5EF4-FFF2-40B4-BE49-F238E27FC236}">
                  <a16:creationId xmlns:a16="http://schemas.microsoft.com/office/drawing/2014/main" id="{C291D0E7-A048-FC52-6B47-6A234622C1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59" y="2341"/>
              <a:ext cx="136" cy="31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</p:grpSp>
      <p:grpSp>
        <p:nvGrpSpPr>
          <p:cNvPr id="8" name="Group 49">
            <a:extLst>
              <a:ext uri="{FF2B5EF4-FFF2-40B4-BE49-F238E27FC236}">
                <a16:creationId xmlns:a16="http://schemas.microsoft.com/office/drawing/2014/main" id="{B3170F30-93A4-E609-94FA-081289BFD0A1}"/>
              </a:ext>
            </a:extLst>
          </p:cNvPr>
          <p:cNvGrpSpPr>
            <a:grpSpLocks/>
          </p:cNvGrpSpPr>
          <p:nvPr/>
        </p:nvGrpSpPr>
        <p:grpSpPr bwMode="auto">
          <a:xfrm>
            <a:off x="827088" y="4365625"/>
            <a:ext cx="3457575" cy="1800225"/>
            <a:chOff x="521" y="2750"/>
            <a:chExt cx="2178" cy="1134"/>
          </a:xfrm>
        </p:grpSpPr>
        <p:grpSp>
          <p:nvGrpSpPr>
            <p:cNvPr id="15387" name="Group 31">
              <a:extLst>
                <a:ext uri="{FF2B5EF4-FFF2-40B4-BE49-F238E27FC236}">
                  <a16:creationId xmlns:a16="http://schemas.microsoft.com/office/drawing/2014/main" id="{10640B4F-05E8-C9D8-D5F4-FE62454B122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7" y="2750"/>
              <a:ext cx="2087" cy="318"/>
              <a:chOff x="1111" y="935"/>
              <a:chExt cx="2087" cy="318"/>
            </a:xfrm>
          </p:grpSpPr>
          <p:sp>
            <p:nvSpPr>
              <p:cNvPr id="15389" name="Rectangle 32">
                <a:extLst>
                  <a:ext uri="{FF2B5EF4-FFF2-40B4-BE49-F238E27FC236}">
                    <a16:creationId xmlns:a16="http://schemas.microsoft.com/office/drawing/2014/main" id="{9EEE3D91-F92C-B695-C005-AE4B184D03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1" y="935"/>
                <a:ext cx="318" cy="318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 b="1"/>
                  <a:t>P</a:t>
                </a:r>
                <a:r>
                  <a:rPr lang="en-US" altLang="zh-CN" sz="2000" b="1" baseline="-25000"/>
                  <a:t>1</a:t>
                </a:r>
              </a:p>
            </p:txBody>
          </p:sp>
          <p:sp>
            <p:nvSpPr>
              <p:cNvPr id="15390" name="Rectangle 33">
                <a:extLst>
                  <a:ext uri="{FF2B5EF4-FFF2-40B4-BE49-F238E27FC236}">
                    <a16:creationId xmlns:a16="http://schemas.microsoft.com/office/drawing/2014/main" id="{347D70D5-3F61-ABBA-F81B-6D72E42607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65" y="935"/>
                <a:ext cx="318" cy="318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 b="1"/>
                  <a:t>P</a:t>
                </a:r>
                <a:r>
                  <a:rPr lang="en-US" altLang="zh-CN" sz="2000" b="1" baseline="-25000"/>
                  <a:t>2</a:t>
                </a:r>
              </a:p>
            </p:txBody>
          </p:sp>
          <p:sp>
            <p:nvSpPr>
              <p:cNvPr id="15391" name="Rectangle 34">
                <a:extLst>
                  <a:ext uri="{FF2B5EF4-FFF2-40B4-BE49-F238E27FC236}">
                    <a16:creationId xmlns:a16="http://schemas.microsoft.com/office/drawing/2014/main" id="{7B786895-59A3-8BA1-AE38-810727D935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80" y="935"/>
                <a:ext cx="318" cy="318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 b="1" dirty="0"/>
                  <a:t>P</a:t>
                </a:r>
                <a:r>
                  <a:rPr lang="en-US" altLang="zh-CN" sz="2000" b="1" i="1" baseline="-25000" dirty="0"/>
                  <a:t>p</a:t>
                </a:r>
              </a:p>
            </p:txBody>
          </p:sp>
          <p:sp>
            <p:nvSpPr>
              <p:cNvPr id="15392" name="Text Box 35">
                <a:extLst>
                  <a:ext uri="{FF2B5EF4-FFF2-40B4-BE49-F238E27FC236}">
                    <a16:creationId xmlns:a16="http://schemas.microsoft.com/office/drawing/2014/main" id="{3F7E7F7B-A2F3-76C6-2C32-31F674B89EC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018" y="935"/>
                <a:ext cx="726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altLang="zh-CN" b="1"/>
                  <a:t>……</a:t>
                </a:r>
              </a:p>
            </p:txBody>
          </p:sp>
        </p:grpSp>
        <p:sp>
          <p:nvSpPr>
            <p:cNvPr id="15388" name="Rectangle 36">
              <a:extLst>
                <a:ext uri="{FF2B5EF4-FFF2-40B4-BE49-F238E27FC236}">
                  <a16:creationId xmlns:a16="http://schemas.microsoft.com/office/drawing/2014/main" id="{5B32362E-DC5F-5F7D-684C-874147CB18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1" y="3521"/>
              <a:ext cx="2178" cy="363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kumimoji="0" lang="zh-CN" altLang="zh-CN" b="1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Group 48">
            <a:extLst>
              <a:ext uri="{FF2B5EF4-FFF2-40B4-BE49-F238E27FC236}">
                <a16:creationId xmlns:a16="http://schemas.microsoft.com/office/drawing/2014/main" id="{F0F958BA-C40F-B256-9530-4F099666967A}"/>
              </a:ext>
            </a:extLst>
          </p:cNvPr>
          <p:cNvGrpSpPr>
            <a:grpSpLocks/>
          </p:cNvGrpSpPr>
          <p:nvPr/>
        </p:nvGrpSpPr>
        <p:grpSpPr bwMode="auto">
          <a:xfrm>
            <a:off x="611188" y="4870450"/>
            <a:ext cx="3600450" cy="1295400"/>
            <a:chOff x="385" y="3068"/>
            <a:chExt cx="2268" cy="816"/>
          </a:xfrm>
        </p:grpSpPr>
        <p:grpSp>
          <p:nvGrpSpPr>
            <p:cNvPr id="15377" name="Group 37">
              <a:extLst>
                <a:ext uri="{FF2B5EF4-FFF2-40B4-BE49-F238E27FC236}">
                  <a16:creationId xmlns:a16="http://schemas.microsoft.com/office/drawing/2014/main" id="{85D43ADC-9990-6495-EFFD-A41629D51E7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5" y="3068"/>
              <a:ext cx="1768" cy="453"/>
              <a:chOff x="1269" y="1253"/>
              <a:chExt cx="1768" cy="453"/>
            </a:xfrm>
          </p:grpSpPr>
          <p:sp>
            <p:nvSpPr>
              <p:cNvPr id="15384" name="Line 38">
                <a:extLst>
                  <a:ext uri="{FF2B5EF4-FFF2-40B4-BE49-F238E27FC236}">
                    <a16:creationId xmlns:a16="http://schemas.microsoft.com/office/drawing/2014/main" id="{9B6E2E4A-C5A8-57DB-198E-B04A7E805B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69" y="1253"/>
                <a:ext cx="0" cy="45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lg" len="lg"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CN"/>
              </a:p>
            </p:txBody>
          </p:sp>
          <p:sp>
            <p:nvSpPr>
              <p:cNvPr id="15385" name="Line 39">
                <a:extLst>
                  <a:ext uri="{FF2B5EF4-FFF2-40B4-BE49-F238E27FC236}">
                    <a16:creationId xmlns:a16="http://schemas.microsoft.com/office/drawing/2014/main" id="{2EECA7A5-A68E-83D0-6D80-53BCB32A3F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22" y="1253"/>
                <a:ext cx="0" cy="45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lg" len="lg"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CN"/>
              </a:p>
            </p:txBody>
          </p:sp>
          <p:sp>
            <p:nvSpPr>
              <p:cNvPr id="15386" name="Line 40">
                <a:extLst>
                  <a:ext uri="{FF2B5EF4-FFF2-40B4-BE49-F238E27FC236}">
                    <a16:creationId xmlns:a16="http://schemas.microsoft.com/office/drawing/2014/main" id="{1E19EF71-EFBF-87DE-CA3E-71DB3B5892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37" y="1253"/>
                <a:ext cx="0" cy="45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lg" len="lg"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CN"/>
              </a:p>
            </p:txBody>
          </p:sp>
        </p:grpSp>
        <p:sp>
          <p:nvSpPr>
            <p:cNvPr id="15378" name="Rectangle 41">
              <a:extLst>
                <a:ext uri="{FF2B5EF4-FFF2-40B4-BE49-F238E27FC236}">
                  <a16:creationId xmlns:a16="http://schemas.microsoft.com/office/drawing/2014/main" id="{881A189E-7C59-BDFD-7BD9-813CAD8890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" y="3521"/>
              <a:ext cx="317" cy="363"/>
            </a:xfrm>
            <a:prstGeom prst="rect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FFFFFF"/>
                  </a:solidFill>
                </a:rPr>
                <a:t>A(1)</a:t>
              </a:r>
            </a:p>
          </p:txBody>
        </p:sp>
        <p:sp>
          <p:nvSpPr>
            <p:cNvPr id="15379" name="Rectangle 42">
              <a:extLst>
                <a:ext uri="{FF2B5EF4-FFF2-40B4-BE49-F238E27FC236}">
                  <a16:creationId xmlns:a16="http://schemas.microsoft.com/office/drawing/2014/main" id="{DD479799-C886-FFC0-31FD-0CC2E73EB1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0" y="3521"/>
              <a:ext cx="317" cy="363"/>
            </a:xfrm>
            <a:prstGeom prst="rect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>
                  <a:solidFill>
                    <a:srgbClr val="FFFFFF"/>
                  </a:solidFill>
                </a:rPr>
                <a:t>A(2)</a:t>
              </a:r>
            </a:p>
          </p:txBody>
        </p:sp>
        <p:sp>
          <p:nvSpPr>
            <p:cNvPr id="15380" name="Rectangle 43">
              <a:extLst>
                <a:ext uri="{FF2B5EF4-FFF2-40B4-BE49-F238E27FC236}">
                  <a16:creationId xmlns:a16="http://schemas.microsoft.com/office/drawing/2014/main" id="{E15D8F48-CF6E-3D35-E623-19EFBAB144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6" y="3521"/>
              <a:ext cx="317" cy="363"/>
            </a:xfrm>
            <a:prstGeom prst="rect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 dirty="0">
                  <a:solidFill>
                    <a:srgbClr val="FFFFFF"/>
                  </a:solidFill>
                </a:rPr>
                <a:t>A(</a:t>
              </a:r>
              <a:r>
                <a:rPr lang="en-US" altLang="zh-CN" sz="1800" b="1" i="1" dirty="0">
                  <a:solidFill>
                    <a:srgbClr val="FFFFFF"/>
                  </a:solidFill>
                </a:rPr>
                <a:t>p</a:t>
              </a:r>
              <a:r>
                <a:rPr lang="en-US" altLang="zh-CN" sz="1800" b="1" dirty="0">
                  <a:solidFill>
                    <a:srgbClr val="FFFFFF"/>
                  </a:solidFill>
                </a:rPr>
                <a:t>)</a:t>
              </a:r>
            </a:p>
          </p:txBody>
        </p:sp>
        <p:sp>
          <p:nvSpPr>
            <p:cNvPr id="15381" name="Text Box 44">
              <a:extLst>
                <a:ext uri="{FF2B5EF4-FFF2-40B4-BE49-F238E27FC236}">
                  <a16:creationId xmlns:a16="http://schemas.microsoft.com/office/drawing/2014/main" id="{89616F98-8610-3FBE-AD9A-321B6A8CCC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5" y="3158"/>
              <a:ext cx="40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 b="1"/>
                <a:t>B(1)</a:t>
              </a:r>
            </a:p>
          </p:txBody>
        </p:sp>
        <p:sp>
          <p:nvSpPr>
            <p:cNvPr id="15382" name="Text Box 45">
              <a:extLst>
                <a:ext uri="{FF2B5EF4-FFF2-40B4-BE49-F238E27FC236}">
                  <a16:creationId xmlns:a16="http://schemas.microsoft.com/office/drawing/2014/main" id="{FA578560-2A15-0857-CF93-8CA6443A87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9" y="3158"/>
              <a:ext cx="40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 b="1"/>
                <a:t>B(2)</a:t>
              </a:r>
            </a:p>
          </p:txBody>
        </p:sp>
        <p:sp>
          <p:nvSpPr>
            <p:cNvPr id="15383" name="Text Box 46">
              <a:extLst>
                <a:ext uri="{FF2B5EF4-FFF2-40B4-BE49-F238E27FC236}">
                  <a16:creationId xmlns:a16="http://schemas.microsoft.com/office/drawing/2014/main" id="{EC444B97-CC32-B53A-2F71-C7E9DB7238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54" y="3158"/>
              <a:ext cx="40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 b="1" dirty="0"/>
                <a:t>B(</a:t>
              </a:r>
              <a:r>
                <a:rPr lang="en-US" altLang="zh-CN" sz="1800" b="1" i="1" dirty="0"/>
                <a:t>p</a:t>
              </a:r>
              <a:r>
                <a:rPr lang="en-US" altLang="zh-CN" sz="1800" b="1" dirty="0"/>
                <a:t>)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2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62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2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21" grpId="0"/>
      <p:bldP spid="162827" grpId="0" animBg="1"/>
      <p:bldP spid="1628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3">
            <a:extLst>
              <a:ext uri="{FF2B5EF4-FFF2-40B4-BE49-F238E27FC236}">
                <a16:creationId xmlns:a16="http://schemas.microsoft.com/office/drawing/2014/main" id="{65D1E35F-3882-2B39-550D-C0D7D8B4C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F01A712-935A-0B44-A608-696EA0C3CE1D}" type="slidenum">
              <a:rPr lang="en-US" altLang="zh-CN" sz="1400"/>
              <a:pPr eaLnBrk="1" hangingPunct="1"/>
              <a:t>4</a:t>
            </a:fld>
            <a:endParaRPr lang="en-US" altLang="zh-CN" sz="1400"/>
          </a:p>
        </p:txBody>
      </p:sp>
      <p:sp>
        <p:nvSpPr>
          <p:cNvPr id="16387" name="Text Box 2">
            <a:extLst>
              <a:ext uri="{FF2B5EF4-FFF2-40B4-BE49-F238E27FC236}">
                <a16:creationId xmlns:a16="http://schemas.microsoft.com/office/drawing/2014/main" id="{89801575-B320-CCED-E2FB-21297A942C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2588" y="0"/>
            <a:ext cx="24050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1800" b="1">
                <a:solidFill>
                  <a:schemeClr val="hlink"/>
                </a:solidFill>
                <a:sym typeface="Webdings" pitchFamily="2" charset="2"/>
              </a:rPr>
              <a:t>Parallel Algorithms</a:t>
            </a:r>
          </a:p>
        </p:txBody>
      </p:sp>
      <p:sp>
        <p:nvSpPr>
          <p:cNvPr id="163843" name="Text Box 3">
            <a:extLst>
              <a:ext uri="{FF2B5EF4-FFF2-40B4-BE49-F238E27FC236}">
                <a16:creationId xmlns:a16="http://schemas.microsoft.com/office/drawing/2014/main" id="{D972BB82-D797-B2EB-A152-612BF4A23B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701675"/>
            <a:ext cx="48244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ym typeface="Webdings" pitchFamily="2" charset="2"/>
              </a:rPr>
              <a:t>To resolve access conflicts</a:t>
            </a:r>
          </a:p>
        </p:txBody>
      </p:sp>
      <p:sp>
        <p:nvSpPr>
          <p:cNvPr id="163849" name="Rectangle 9">
            <a:extLst>
              <a:ext uri="{FF2B5EF4-FFF2-40B4-BE49-F238E27FC236}">
                <a16:creationId xmlns:a16="http://schemas.microsoft.com/office/drawing/2014/main" id="{12582435-DCBA-7078-BDEB-ECF7495D84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6013" y="1349375"/>
            <a:ext cx="6696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ym typeface="Wingdings" pitchFamily="2" charset="2"/>
              </a:rPr>
              <a:t></a:t>
            </a:r>
            <a:r>
              <a:rPr lang="en-US" altLang="zh-CN">
                <a:sym typeface="Wingdings" pitchFamily="2" charset="2"/>
              </a:rPr>
              <a:t> </a:t>
            </a:r>
            <a:r>
              <a:rPr lang="en-US" altLang="zh-CN" b="1">
                <a:solidFill>
                  <a:schemeClr val="hlink"/>
                </a:solidFill>
                <a:sym typeface="Webdings" pitchFamily="2" charset="2"/>
              </a:rPr>
              <a:t>E</a:t>
            </a:r>
            <a:r>
              <a:rPr lang="en-US" altLang="zh-CN" b="1">
                <a:sym typeface="Webdings" pitchFamily="2" charset="2"/>
              </a:rPr>
              <a:t>xclusive-</a:t>
            </a:r>
            <a:r>
              <a:rPr lang="en-US" altLang="zh-CN" b="1">
                <a:solidFill>
                  <a:schemeClr val="hlink"/>
                </a:solidFill>
                <a:sym typeface="Webdings" pitchFamily="2" charset="2"/>
              </a:rPr>
              <a:t>R</a:t>
            </a:r>
            <a:r>
              <a:rPr lang="en-US" altLang="zh-CN" b="1">
                <a:sym typeface="Webdings" pitchFamily="2" charset="2"/>
              </a:rPr>
              <a:t>ead </a:t>
            </a:r>
            <a:r>
              <a:rPr lang="en-US" altLang="zh-CN" b="1">
                <a:solidFill>
                  <a:schemeClr val="hlink"/>
                </a:solidFill>
                <a:sym typeface="Webdings" pitchFamily="2" charset="2"/>
              </a:rPr>
              <a:t>E</a:t>
            </a:r>
            <a:r>
              <a:rPr lang="en-US" altLang="zh-CN" b="1">
                <a:sym typeface="Webdings" pitchFamily="2" charset="2"/>
              </a:rPr>
              <a:t>xclusive-</a:t>
            </a:r>
            <a:r>
              <a:rPr lang="en-US" altLang="zh-CN" b="1">
                <a:solidFill>
                  <a:schemeClr val="hlink"/>
                </a:solidFill>
                <a:sym typeface="Webdings" pitchFamily="2" charset="2"/>
              </a:rPr>
              <a:t>W</a:t>
            </a:r>
            <a:r>
              <a:rPr lang="en-US" altLang="zh-CN" b="1">
                <a:sym typeface="Webdings" pitchFamily="2" charset="2"/>
              </a:rPr>
              <a:t>rite (EREW)</a:t>
            </a:r>
          </a:p>
        </p:txBody>
      </p:sp>
      <p:sp>
        <p:nvSpPr>
          <p:cNvPr id="163850" name="Rectangle 10">
            <a:extLst>
              <a:ext uri="{FF2B5EF4-FFF2-40B4-BE49-F238E27FC236}">
                <a16:creationId xmlns:a16="http://schemas.microsoft.com/office/drawing/2014/main" id="{619B1A94-2CBB-7F90-D9AC-4B60130AA5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6013" y="1973263"/>
            <a:ext cx="6696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ym typeface="Wingdings" pitchFamily="2" charset="2"/>
              </a:rPr>
              <a:t></a:t>
            </a:r>
            <a:r>
              <a:rPr lang="en-US" altLang="zh-CN">
                <a:sym typeface="Wingdings" pitchFamily="2" charset="2"/>
              </a:rPr>
              <a:t> </a:t>
            </a:r>
            <a:r>
              <a:rPr lang="en-US" altLang="zh-CN" b="1">
                <a:solidFill>
                  <a:schemeClr val="hlink"/>
                </a:solidFill>
                <a:sym typeface="Webdings" pitchFamily="2" charset="2"/>
              </a:rPr>
              <a:t>C</a:t>
            </a:r>
            <a:r>
              <a:rPr lang="en-US" altLang="zh-CN" b="1">
                <a:sym typeface="Webdings" pitchFamily="2" charset="2"/>
              </a:rPr>
              <a:t>oncurrent-</a:t>
            </a:r>
            <a:r>
              <a:rPr lang="en-US" altLang="zh-CN" b="1">
                <a:solidFill>
                  <a:schemeClr val="hlink"/>
                </a:solidFill>
                <a:sym typeface="Webdings" pitchFamily="2" charset="2"/>
              </a:rPr>
              <a:t>R</a:t>
            </a:r>
            <a:r>
              <a:rPr lang="en-US" altLang="zh-CN" b="1">
                <a:sym typeface="Webdings" pitchFamily="2" charset="2"/>
              </a:rPr>
              <a:t>ead </a:t>
            </a:r>
            <a:r>
              <a:rPr lang="en-US" altLang="zh-CN" b="1">
                <a:solidFill>
                  <a:schemeClr val="hlink"/>
                </a:solidFill>
                <a:sym typeface="Webdings" pitchFamily="2" charset="2"/>
              </a:rPr>
              <a:t>E</a:t>
            </a:r>
            <a:r>
              <a:rPr lang="en-US" altLang="zh-CN" b="1">
                <a:sym typeface="Webdings" pitchFamily="2" charset="2"/>
              </a:rPr>
              <a:t>xclusive-</a:t>
            </a:r>
            <a:r>
              <a:rPr lang="en-US" altLang="zh-CN" b="1">
                <a:solidFill>
                  <a:schemeClr val="hlink"/>
                </a:solidFill>
                <a:sym typeface="Webdings" pitchFamily="2" charset="2"/>
              </a:rPr>
              <a:t>W</a:t>
            </a:r>
            <a:r>
              <a:rPr lang="en-US" altLang="zh-CN" b="1">
                <a:sym typeface="Webdings" pitchFamily="2" charset="2"/>
              </a:rPr>
              <a:t>rite (CREW)</a:t>
            </a:r>
          </a:p>
        </p:txBody>
      </p:sp>
      <p:sp>
        <p:nvSpPr>
          <p:cNvPr id="163851" name="Rectangle 11">
            <a:extLst>
              <a:ext uri="{FF2B5EF4-FFF2-40B4-BE49-F238E27FC236}">
                <a16:creationId xmlns:a16="http://schemas.microsoft.com/office/drawing/2014/main" id="{3694FB70-5FA8-55D0-E71C-0E27F2266C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6013" y="2573338"/>
            <a:ext cx="6696075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ct val="40000"/>
              </a:spcAft>
            </a:pPr>
            <a:r>
              <a:rPr lang="en-US" altLang="zh-CN" b="1">
                <a:sym typeface="Wingdings" pitchFamily="2" charset="2"/>
              </a:rPr>
              <a:t></a:t>
            </a:r>
            <a:r>
              <a:rPr lang="en-US" altLang="zh-CN">
                <a:sym typeface="Wingdings" pitchFamily="2" charset="2"/>
              </a:rPr>
              <a:t> </a:t>
            </a:r>
            <a:r>
              <a:rPr lang="en-US" altLang="zh-CN" b="1">
                <a:solidFill>
                  <a:schemeClr val="hlink"/>
                </a:solidFill>
                <a:sym typeface="Webdings" pitchFamily="2" charset="2"/>
              </a:rPr>
              <a:t>C</a:t>
            </a:r>
            <a:r>
              <a:rPr lang="en-US" altLang="zh-CN" b="1">
                <a:sym typeface="Webdings" pitchFamily="2" charset="2"/>
              </a:rPr>
              <a:t>oncurrent-</a:t>
            </a:r>
            <a:r>
              <a:rPr lang="en-US" altLang="zh-CN" b="1">
                <a:solidFill>
                  <a:schemeClr val="hlink"/>
                </a:solidFill>
                <a:sym typeface="Webdings" pitchFamily="2" charset="2"/>
              </a:rPr>
              <a:t>R</a:t>
            </a:r>
            <a:r>
              <a:rPr lang="en-US" altLang="zh-CN" b="1">
                <a:sym typeface="Webdings" pitchFamily="2" charset="2"/>
              </a:rPr>
              <a:t>ead </a:t>
            </a:r>
            <a:r>
              <a:rPr lang="en-US" altLang="zh-CN" b="1">
                <a:solidFill>
                  <a:schemeClr val="hlink"/>
                </a:solidFill>
                <a:sym typeface="Webdings" pitchFamily="2" charset="2"/>
              </a:rPr>
              <a:t>C</a:t>
            </a:r>
            <a:r>
              <a:rPr lang="en-US" altLang="zh-CN" b="1">
                <a:sym typeface="Webdings" pitchFamily="2" charset="2"/>
              </a:rPr>
              <a:t>oncurrent-</a:t>
            </a:r>
            <a:r>
              <a:rPr lang="en-US" altLang="zh-CN" b="1">
                <a:solidFill>
                  <a:schemeClr val="hlink"/>
                </a:solidFill>
                <a:sym typeface="Webdings" pitchFamily="2" charset="2"/>
              </a:rPr>
              <a:t>W</a:t>
            </a:r>
            <a:r>
              <a:rPr lang="en-US" altLang="zh-CN" b="1">
                <a:sym typeface="Webdings" pitchFamily="2" charset="2"/>
              </a:rPr>
              <a:t>rite (CRCW)</a:t>
            </a:r>
          </a:p>
          <a:p>
            <a:pPr lvl="1" eaLnBrk="1" hangingPunct="1">
              <a:spcAft>
                <a:spcPct val="40000"/>
              </a:spcAft>
              <a:buFontTx/>
              <a:buChar char="•"/>
            </a:pPr>
            <a:r>
              <a:rPr lang="en-US" altLang="zh-CN" b="1" i="1">
                <a:sym typeface="Webdings" pitchFamily="2" charset="2"/>
              </a:rPr>
              <a:t> Arbitrary rule</a:t>
            </a:r>
          </a:p>
          <a:p>
            <a:pPr lvl="1" eaLnBrk="1" hangingPunct="1">
              <a:spcAft>
                <a:spcPct val="40000"/>
              </a:spcAft>
              <a:buFontTx/>
              <a:buChar char="•"/>
            </a:pPr>
            <a:r>
              <a:rPr lang="en-US" altLang="zh-CN" b="1" i="1">
                <a:sym typeface="Webdings" pitchFamily="2" charset="2"/>
              </a:rPr>
              <a:t> Priority rule </a:t>
            </a:r>
            <a:r>
              <a:rPr lang="en-US" altLang="zh-CN" sz="2000" b="1">
                <a:sym typeface="Webdings" pitchFamily="2" charset="2"/>
              </a:rPr>
              <a:t>(P with the smallest number)</a:t>
            </a:r>
          </a:p>
          <a:p>
            <a:pPr lvl="1" eaLnBrk="1" hangingPunct="1">
              <a:spcAft>
                <a:spcPct val="40000"/>
              </a:spcAft>
              <a:buFontTx/>
              <a:buChar char="•"/>
            </a:pPr>
            <a:r>
              <a:rPr lang="en-US" altLang="zh-CN" b="1" i="1">
                <a:sym typeface="Webdings" pitchFamily="2" charset="2"/>
              </a:rPr>
              <a:t> Common rule</a:t>
            </a:r>
            <a:r>
              <a:rPr lang="en-US" altLang="zh-CN" sz="2000" b="1">
                <a:sym typeface="Webdings" pitchFamily="2" charset="2"/>
              </a:rPr>
              <a:t> (if all the processors are trying to write the same value)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3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3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3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3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3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3" grpId="0" autoUpdateAnimBg="0"/>
      <p:bldP spid="163849" grpId="0"/>
      <p:bldP spid="1638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3">
            <a:extLst>
              <a:ext uri="{FF2B5EF4-FFF2-40B4-BE49-F238E27FC236}">
                <a16:creationId xmlns:a16="http://schemas.microsoft.com/office/drawing/2014/main" id="{07B00F9D-4AE2-127B-4E37-7F08B7DA9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F1B280A-EA98-AD43-A559-E89D455A779C}" type="slidenum">
              <a:rPr lang="en-US" altLang="zh-CN" sz="1400"/>
              <a:pPr eaLnBrk="1" hangingPunct="1"/>
              <a:t>5</a:t>
            </a:fld>
            <a:endParaRPr lang="en-US" altLang="zh-CN" sz="1400"/>
          </a:p>
        </p:txBody>
      </p:sp>
      <p:sp>
        <p:nvSpPr>
          <p:cNvPr id="136203" name="Text Box 11">
            <a:extLst>
              <a:ext uri="{FF2B5EF4-FFF2-40B4-BE49-F238E27FC236}">
                <a16:creationId xmlns:a16="http://schemas.microsoft.com/office/drawing/2014/main" id="{268FF426-9638-1385-DEE8-1EA038E2FD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642938"/>
            <a:ext cx="6840537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4163" indent="-284163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latin typeface="宋体" panose="02010600030101010101" pitchFamily="2" charset="-122"/>
              </a:rPr>
              <a:t>〖</a:t>
            </a:r>
            <a:r>
              <a:rPr lang="en-US" altLang="zh-CN" b="1" dirty="0">
                <a:latin typeface="Arial" panose="020B0604020202020204" pitchFamily="34" charset="0"/>
              </a:rPr>
              <a:t>Example</a:t>
            </a:r>
            <a:r>
              <a:rPr lang="en-US" altLang="zh-CN" b="1" dirty="0">
                <a:latin typeface="宋体" panose="02010600030101010101" pitchFamily="2" charset="-122"/>
              </a:rPr>
              <a:t>〗 </a:t>
            </a:r>
            <a:r>
              <a:rPr lang="en-US" altLang="zh-CN" b="1" dirty="0"/>
              <a:t>The summation problem.</a:t>
            </a:r>
          </a:p>
          <a:p>
            <a:pPr eaLnBrk="1" hangingPunct="1"/>
            <a:r>
              <a:rPr lang="en-US" altLang="zh-CN" b="1" dirty="0"/>
              <a:t>                           </a:t>
            </a:r>
            <a:r>
              <a:rPr lang="en-US" altLang="zh-CN" sz="2000" b="1" dirty="0"/>
              <a:t>Input:  A(1), A(2), …, A(</a:t>
            </a:r>
            <a:r>
              <a:rPr lang="en-US" altLang="zh-CN" sz="2000" b="1" i="1" dirty="0"/>
              <a:t>n</a:t>
            </a:r>
            <a:r>
              <a:rPr lang="en-US" altLang="zh-CN" sz="2000" b="1" dirty="0"/>
              <a:t>)</a:t>
            </a:r>
          </a:p>
          <a:p>
            <a:pPr eaLnBrk="1" hangingPunct="1"/>
            <a:r>
              <a:rPr lang="en-US" altLang="zh-CN" b="1" dirty="0"/>
              <a:t>                           </a:t>
            </a:r>
            <a:r>
              <a:rPr lang="en-US" altLang="zh-CN" sz="2000" b="1" dirty="0"/>
              <a:t>Output: A(1) + A(2) + … +A(</a:t>
            </a:r>
            <a:r>
              <a:rPr lang="en-US" altLang="zh-CN" sz="2000" b="1" i="1" dirty="0"/>
              <a:t>n</a:t>
            </a:r>
            <a:r>
              <a:rPr lang="en-US" altLang="zh-CN" sz="2000" b="1" dirty="0"/>
              <a:t>)</a:t>
            </a:r>
            <a:endParaRPr lang="en-US" altLang="zh-CN" sz="2000" b="1" dirty="0">
              <a:sym typeface="Wingdings" pitchFamily="2" charset="2"/>
            </a:endParaRPr>
          </a:p>
        </p:txBody>
      </p:sp>
      <p:sp>
        <p:nvSpPr>
          <p:cNvPr id="17412" name="Text Box 156">
            <a:extLst>
              <a:ext uri="{FF2B5EF4-FFF2-40B4-BE49-F238E27FC236}">
                <a16:creationId xmlns:a16="http://schemas.microsoft.com/office/drawing/2014/main" id="{4173488F-C40F-8E55-624D-7A8A5E6F0C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2588" y="0"/>
            <a:ext cx="24050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1800" b="1">
                <a:solidFill>
                  <a:schemeClr val="hlink"/>
                </a:solidFill>
                <a:sym typeface="Webdings" pitchFamily="2" charset="2"/>
              </a:rPr>
              <a:t>Parallel Algorithms</a:t>
            </a:r>
          </a:p>
        </p:txBody>
      </p:sp>
      <p:grpSp>
        <p:nvGrpSpPr>
          <p:cNvPr id="2" name="Group 174">
            <a:extLst>
              <a:ext uri="{FF2B5EF4-FFF2-40B4-BE49-F238E27FC236}">
                <a16:creationId xmlns:a16="http://schemas.microsoft.com/office/drawing/2014/main" id="{AFB303B2-BFBF-56A2-8064-D7C87A0669AD}"/>
              </a:ext>
            </a:extLst>
          </p:cNvPr>
          <p:cNvGrpSpPr>
            <a:grpSpLocks/>
          </p:cNvGrpSpPr>
          <p:nvPr/>
        </p:nvGrpSpPr>
        <p:grpSpPr bwMode="auto">
          <a:xfrm>
            <a:off x="396875" y="4749800"/>
            <a:ext cx="5616575" cy="576263"/>
            <a:chOff x="1020" y="3113"/>
            <a:chExt cx="3538" cy="363"/>
          </a:xfrm>
        </p:grpSpPr>
        <p:sp>
          <p:nvSpPr>
            <p:cNvPr id="17472" name="Oval 157">
              <a:extLst>
                <a:ext uri="{FF2B5EF4-FFF2-40B4-BE49-F238E27FC236}">
                  <a16:creationId xmlns:a16="http://schemas.microsoft.com/office/drawing/2014/main" id="{ECEE9112-96DB-030E-ACFE-DD19F540FC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0" y="3113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A(1)</a:t>
              </a:r>
            </a:p>
          </p:txBody>
        </p:sp>
        <p:sp>
          <p:nvSpPr>
            <p:cNvPr id="17473" name="Oval 158">
              <a:extLst>
                <a:ext uri="{FF2B5EF4-FFF2-40B4-BE49-F238E27FC236}">
                  <a16:creationId xmlns:a16="http://schemas.microsoft.com/office/drawing/2014/main" id="{E55A420B-74F3-2787-0366-385FCAFECA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3" y="3113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A(2)</a:t>
              </a:r>
            </a:p>
          </p:txBody>
        </p:sp>
        <p:sp>
          <p:nvSpPr>
            <p:cNvPr id="17474" name="Oval 159">
              <a:extLst>
                <a:ext uri="{FF2B5EF4-FFF2-40B4-BE49-F238E27FC236}">
                  <a16:creationId xmlns:a16="http://schemas.microsoft.com/office/drawing/2014/main" id="{F73B0652-1F68-ACFF-A004-C5AEF6B6E0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6" y="3113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A(3)</a:t>
              </a:r>
            </a:p>
          </p:txBody>
        </p:sp>
        <p:sp>
          <p:nvSpPr>
            <p:cNvPr id="17475" name="Oval 160">
              <a:extLst>
                <a:ext uri="{FF2B5EF4-FFF2-40B4-BE49-F238E27FC236}">
                  <a16:creationId xmlns:a16="http://schemas.microsoft.com/office/drawing/2014/main" id="{869E23DC-C957-A78F-B6A2-9420EDD997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0" y="3113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A(4)</a:t>
              </a:r>
            </a:p>
          </p:txBody>
        </p:sp>
        <p:sp>
          <p:nvSpPr>
            <p:cNvPr id="17476" name="Oval 161">
              <a:extLst>
                <a:ext uri="{FF2B5EF4-FFF2-40B4-BE49-F238E27FC236}">
                  <a16:creationId xmlns:a16="http://schemas.microsoft.com/office/drawing/2014/main" id="{102EFFB6-18BF-D395-FAD6-FE7770753E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4" y="3113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A(5)</a:t>
              </a:r>
            </a:p>
          </p:txBody>
        </p:sp>
        <p:sp>
          <p:nvSpPr>
            <p:cNvPr id="17477" name="Oval 162">
              <a:extLst>
                <a:ext uri="{FF2B5EF4-FFF2-40B4-BE49-F238E27FC236}">
                  <a16:creationId xmlns:a16="http://schemas.microsoft.com/office/drawing/2014/main" id="{A8F96AF6-F896-EAFE-290A-4A8000284F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0" y="3113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A(6)</a:t>
              </a:r>
            </a:p>
          </p:txBody>
        </p:sp>
        <p:sp>
          <p:nvSpPr>
            <p:cNvPr id="17478" name="Oval 163">
              <a:extLst>
                <a:ext uri="{FF2B5EF4-FFF2-40B4-BE49-F238E27FC236}">
                  <a16:creationId xmlns:a16="http://schemas.microsoft.com/office/drawing/2014/main" id="{70B6D872-3F91-6CFD-FACE-A599D6EF87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" y="3113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A(7)</a:t>
              </a:r>
            </a:p>
          </p:txBody>
        </p:sp>
        <p:sp>
          <p:nvSpPr>
            <p:cNvPr id="17479" name="Oval 164">
              <a:extLst>
                <a:ext uri="{FF2B5EF4-FFF2-40B4-BE49-F238E27FC236}">
                  <a16:creationId xmlns:a16="http://schemas.microsoft.com/office/drawing/2014/main" id="{7ADA1DE7-002A-AC48-88F9-A6A252B025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6" y="3113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A(8)</a:t>
              </a:r>
            </a:p>
          </p:txBody>
        </p:sp>
      </p:grpSp>
      <p:grpSp>
        <p:nvGrpSpPr>
          <p:cNvPr id="3" name="Group 175">
            <a:extLst>
              <a:ext uri="{FF2B5EF4-FFF2-40B4-BE49-F238E27FC236}">
                <a16:creationId xmlns:a16="http://schemas.microsoft.com/office/drawing/2014/main" id="{94E1FAE3-5947-44D9-C49F-5ADCACF80A37}"/>
              </a:ext>
            </a:extLst>
          </p:cNvPr>
          <p:cNvGrpSpPr>
            <a:grpSpLocks/>
          </p:cNvGrpSpPr>
          <p:nvPr/>
        </p:nvGrpSpPr>
        <p:grpSpPr bwMode="auto">
          <a:xfrm>
            <a:off x="325438" y="5324475"/>
            <a:ext cx="5761037" cy="336550"/>
            <a:chOff x="975" y="3475"/>
            <a:chExt cx="3629" cy="212"/>
          </a:xfrm>
        </p:grpSpPr>
        <p:sp>
          <p:nvSpPr>
            <p:cNvPr id="17464" name="Text Box 166">
              <a:extLst>
                <a:ext uri="{FF2B5EF4-FFF2-40B4-BE49-F238E27FC236}">
                  <a16:creationId xmlns:a16="http://schemas.microsoft.com/office/drawing/2014/main" id="{ABCE78B2-72AF-90C4-1B1C-3F455FB762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5" y="3475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B(0,1)</a:t>
              </a:r>
            </a:p>
          </p:txBody>
        </p:sp>
        <p:sp>
          <p:nvSpPr>
            <p:cNvPr id="17465" name="Text Box 167">
              <a:extLst>
                <a:ext uri="{FF2B5EF4-FFF2-40B4-BE49-F238E27FC236}">
                  <a16:creationId xmlns:a16="http://schemas.microsoft.com/office/drawing/2014/main" id="{E9E2822C-5E14-BCFB-2BEA-F762DB5F08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29" y="3475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B(0,2)</a:t>
              </a:r>
            </a:p>
          </p:txBody>
        </p:sp>
        <p:sp>
          <p:nvSpPr>
            <p:cNvPr id="17466" name="Text Box 168">
              <a:extLst>
                <a:ext uri="{FF2B5EF4-FFF2-40B4-BE49-F238E27FC236}">
                  <a16:creationId xmlns:a16="http://schemas.microsoft.com/office/drawing/2014/main" id="{156412F5-4643-9D38-3FE3-C2C3F491CC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82" y="3475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B(0,3)</a:t>
              </a:r>
            </a:p>
          </p:txBody>
        </p:sp>
        <p:sp>
          <p:nvSpPr>
            <p:cNvPr id="17467" name="Text Box 169">
              <a:extLst>
                <a:ext uri="{FF2B5EF4-FFF2-40B4-BE49-F238E27FC236}">
                  <a16:creationId xmlns:a16="http://schemas.microsoft.com/office/drawing/2014/main" id="{158B3F26-0FB9-F3A4-43ED-90FEA62149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36" y="3475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B(0,4)</a:t>
              </a:r>
            </a:p>
          </p:txBody>
        </p:sp>
        <p:sp>
          <p:nvSpPr>
            <p:cNvPr id="17468" name="Text Box 170">
              <a:extLst>
                <a:ext uri="{FF2B5EF4-FFF2-40B4-BE49-F238E27FC236}">
                  <a16:creationId xmlns:a16="http://schemas.microsoft.com/office/drawing/2014/main" id="{1E71913B-45E2-4D97-CA7D-68FDC8CF4A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9" y="3475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B(0,5)</a:t>
              </a:r>
            </a:p>
          </p:txBody>
        </p:sp>
        <p:sp>
          <p:nvSpPr>
            <p:cNvPr id="17469" name="Text Box 171">
              <a:extLst>
                <a:ext uri="{FF2B5EF4-FFF2-40B4-BE49-F238E27FC236}">
                  <a16:creationId xmlns:a16="http://schemas.microsoft.com/office/drawing/2014/main" id="{821E55D8-C9A3-4F39-096B-D8D353561A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43" y="3475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B(0,6)</a:t>
              </a:r>
            </a:p>
          </p:txBody>
        </p:sp>
        <p:sp>
          <p:nvSpPr>
            <p:cNvPr id="17470" name="Text Box 172">
              <a:extLst>
                <a:ext uri="{FF2B5EF4-FFF2-40B4-BE49-F238E27FC236}">
                  <a16:creationId xmlns:a16="http://schemas.microsoft.com/office/drawing/2014/main" id="{20A5451E-4D4B-446C-A34B-3984234BDC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96" y="3475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B(0,7)</a:t>
              </a:r>
            </a:p>
          </p:txBody>
        </p:sp>
        <p:sp>
          <p:nvSpPr>
            <p:cNvPr id="17471" name="Text Box 173">
              <a:extLst>
                <a:ext uri="{FF2B5EF4-FFF2-40B4-BE49-F238E27FC236}">
                  <a16:creationId xmlns:a16="http://schemas.microsoft.com/office/drawing/2014/main" id="{05C20ACE-7B51-64C8-13F1-CD1867AB2B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50" y="3475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B(0,8)</a:t>
              </a:r>
            </a:p>
          </p:txBody>
        </p:sp>
      </p:grpSp>
      <p:grpSp>
        <p:nvGrpSpPr>
          <p:cNvPr id="4" name="Group 203">
            <a:extLst>
              <a:ext uri="{FF2B5EF4-FFF2-40B4-BE49-F238E27FC236}">
                <a16:creationId xmlns:a16="http://schemas.microsoft.com/office/drawing/2014/main" id="{EA7B1C1A-4A8D-2001-22FA-D3A2F2F951F1}"/>
              </a:ext>
            </a:extLst>
          </p:cNvPr>
          <p:cNvGrpSpPr>
            <a:grpSpLocks/>
          </p:cNvGrpSpPr>
          <p:nvPr/>
        </p:nvGrpSpPr>
        <p:grpSpPr bwMode="auto">
          <a:xfrm>
            <a:off x="107950" y="3884613"/>
            <a:ext cx="8642350" cy="865187"/>
            <a:chOff x="158" y="2568"/>
            <a:chExt cx="5444" cy="545"/>
          </a:xfrm>
        </p:grpSpPr>
        <p:sp>
          <p:nvSpPr>
            <p:cNvPr id="17444" name="Oval 178">
              <a:extLst>
                <a:ext uri="{FF2B5EF4-FFF2-40B4-BE49-F238E27FC236}">
                  <a16:creationId xmlns:a16="http://schemas.microsoft.com/office/drawing/2014/main" id="{1B08A086-4B18-3421-36C6-A936B12B5A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" y="2568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 dirty="0"/>
                <a:t>1~2</a:t>
              </a:r>
            </a:p>
          </p:txBody>
        </p:sp>
        <p:sp>
          <p:nvSpPr>
            <p:cNvPr id="17445" name="Oval 179">
              <a:extLst>
                <a:ext uri="{FF2B5EF4-FFF2-40B4-BE49-F238E27FC236}">
                  <a16:creationId xmlns:a16="http://schemas.microsoft.com/office/drawing/2014/main" id="{97F367BF-F622-9BD6-8FB5-AABA5057D4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5" y="2568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3~4</a:t>
              </a:r>
            </a:p>
          </p:txBody>
        </p:sp>
        <p:sp>
          <p:nvSpPr>
            <p:cNvPr id="17446" name="Oval 180">
              <a:extLst>
                <a:ext uri="{FF2B5EF4-FFF2-40B4-BE49-F238E27FC236}">
                  <a16:creationId xmlns:a16="http://schemas.microsoft.com/office/drawing/2014/main" id="{26E1F22B-BE98-0F66-A18E-E792E7866A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2" y="2568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5~6</a:t>
              </a:r>
            </a:p>
          </p:txBody>
        </p:sp>
        <p:sp>
          <p:nvSpPr>
            <p:cNvPr id="17447" name="Oval 181">
              <a:extLst>
                <a:ext uri="{FF2B5EF4-FFF2-40B4-BE49-F238E27FC236}">
                  <a16:creationId xmlns:a16="http://schemas.microsoft.com/office/drawing/2014/main" id="{D5C9F165-4CD0-C0BE-103A-36EC145C2D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9" y="2568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7~8</a:t>
              </a:r>
            </a:p>
          </p:txBody>
        </p:sp>
        <p:sp>
          <p:nvSpPr>
            <p:cNvPr id="17448" name="Oval 182">
              <a:extLst>
                <a:ext uri="{FF2B5EF4-FFF2-40B4-BE49-F238E27FC236}">
                  <a16:creationId xmlns:a16="http://schemas.microsoft.com/office/drawing/2014/main" id="{98EF9E6A-CAA6-2428-D8FC-C23366D299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8" y="2568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00" b="1"/>
            </a:p>
          </p:txBody>
        </p:sp>
        <p:sp>
          <p:nvSpPr>
            <p:cNvPr id="17449" name="Oval 183">
              <a:extLst>
                <a:ext uri="{FF2B5EF4-FFF2-40B4-BE49-F238E27FC236}">
                  <a16:creationId xmlns:a16="http://schemas.microsoft.com/office/drawing/2014/main" id="{0C45527D-F4D3-8F73-BDF8-292005C4F7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4" y="2568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00" b="1"/>
            </a:p>
          </p:txBody>
        </p:sp>
        <p:sp>
          <p:nvSpPr>
            <p:cNvPr id="17450" name="Oval 184">
              <a:extLst>
                <a:ext uri="{FF2B5EF4-FFF2-40B4-BE49-F238E27FC236}">
                  <a16:creationId xmlns:a16="http://schemas.microsoft.com/office/drawing/2014/main" id="{71EBE13A-8263-69C9-F1A3-FAD782DFA8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87" y="2568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00" b="1"/>
            </a:p>
          </p:txBody>
        </p:sp>
        <p:sp>
          <p:nvSpPr>
            <p:cNvPr id="17451" name="Oval 185">
              <a:extLst>
                <a:ext uri="{FF2B5EF4-FFF2-40B4-BE49-F238E27FC236}">
                  <a16:creationId xmlns:a16="http://schemas.microsoft.com/office/drawing/2014/main" id="{C4090672-E805-839D-CC5B-1E1C991AAB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0" y="2568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00" b="1"/>
            </a:p>
          </p:txBody>
        </p:sp>
        <p:sp>
          <p:nvSpPr>
            <p:cNvPr id="17452" name="Line 186">
              <a:extLst>
                <a:ext uri="{FF2B5EF4-FFF2-40B4-BE49-F238E27FC236}">
                  <a16:creationId xmlns:a16="http://schemas.microsoft.com/office/drawing/2014/main" id="{565BA6BF-925C-6745-8781-C69FD3FEE47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7" y="2931"/>
              <a:ext cx="181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17453" name="Line 187">
              <a:extLst>
                <a:ext uri="{FF2B5EF4-FFF2-40B4-BE49-F238E27FC236}">
                  <a16:creationId xmlns:a16="http://schemas.microsoft.com/office/drawing/2014/main" id="{531E9EE4-C0BF-5508-C39F-3552D1A134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8" y="2931"/>
              <a:ext cx="182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17454" name="Line 188">
              <a:extLst>
                <a:ext uri="{FF2B5EF4-FFF2-40B4-BE49-F238E27FC236}">
                  <a16:creationId xmlns:a16="http://schemas.microsoft.com/office/drawing/2014/main" id="{951E7541-0A66-A318-E8BF-19E2424937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474" y="2931"/>
              <a:ext cx="181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17455" name="Line 189">
              <a:extLst>
                <a:ext uri="{FF2B5EF4-FFF2-40B4-BE49-F238E27FC236}">
                  <a16:creationId xmlns:a16="http://schemas.microsoft.com/office/drawing/2014/main" id="{544D1722-0272-4FAD-4190-28CA5F2600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55" y="2931"/>
              <a:ext cx="182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17456" name="Line 190">
              <a:extLst>
                <a:ext uri="{FF2B5EF4-FFF2-40B4-BE49-F238E27FC236}">
                  <a16:creationId xmlns:a16="http://schemas.microsoft.com/office/drawing/2014/main" id="{41E3BE32-6A69-480E-EC4E-00BB4F4034E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381" y="2931"/>
              <a:ext cx="181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17457" name="Line 191">
              <a:extLst>
                <a:ext uri="{FF2B5EF4-FFF2-40B4-BE49-F238E27FC236}">
                  <a16:creationId xmlns:a16="http://schemas.microsoft.com/office/drawing/2014/main" id="{B9FC9F44-F96F-537B-2319-77EEDD516A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62" y="2931"/>
              <a:ext cx="182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17458" name="Line 192">
              <a:extLst>
                <a:ext uri="{FF2B5EF4-FFF2-40B4-BE49-F238E27FC236}">
                  <a16:creationId xmlns:a16="http://schemas.microsoft.com/office/drawing/2014/main" id="{C9202F27-BDDF-9CA4-CEEF-23896BE4388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288" y="2931"/>
              <a:ext cx="181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17459" name="Line 193">
              <a:extLst>
                <a:ext uri="{FF2B5EF4-FFF2-40B4-BE49-F238E27FC236}">
                  <a16:creationId xmlns:a16="http://schemas.microsoft.com/office/drawing/2014/main" id="{A042774D-3E08-A5D2-7EFC-6BB77789C8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69" y="2931"/>
              <a:ext cx="182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17460" name="Text Box 195">
              <a:extLst>
                <a:ext uri="{FF2B5EF4-FFF2-40B4-BE49-F238E27FC236}">
                  <a16:creationId xmlns:a16="http://schemas.microsoft.com/office/drawing/2014/main" id="{10430134-9271-8F7E-EF88-A1164CF937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" y="2614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B(1,1)</a:t>
              </a:r>
            </a:p>
          </p:txBody>
        </p:sp>
        <p:sp>
          <p:nvSpPr>
            <p:cNvPr id="17461" name="Text Box 196">
              <a:extLst>
                <a:ext uri="{FF2B5EF4-FFF2-40B4-BE49-F238E27FC236}">
                  <a16:creationId xmlns:a16="http://schemas.microsoft.com/office/drawing/2014/main" id="{F1F20CB2-8CE0-81DD-54A2-2681F9BA69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5" y="2614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B(1,2)</a:t>
              </a:r>
            </a:p>
          </p:txBody>
        </p:sp>
        <p:sp>
          <p:nvSpPr>
            <p:cNvPr id="17462" name="Text Box 197">
              <a:extLst>
                <a:ext uri="{FF2B5EF4-FFF2-40B4-BE49-F238E27FC236}">
                  <a16:creationId xmlns:a16="http://schemas.microsoft.com/office/drawing/2014/main" id="{19D990A0-94F8-A720-12D7-5194B6F76F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72" y="2614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B(1,3)</a:t>
              </a:r>
            </a:p>
          </p:txBody>
        </p:sp>
        <p:sp>
          <p:nvSpPr>
            <p:cNvPr id="17463" name="Text Box 198">
              <a:extLst>
                <a:ext uri="{FF2B5EF4-FFF2-40B4-BE49-F238E27FC236}">
                  <a16:creationId xmlns:a16="http://schemas.microsoft.com/office/drawing/2014/main" id="{D3061A83-F7A9-77C4-90D8-DDF691EE18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0" y="2614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B(1,4)</a:t>
              </a:r>
            </a:p>
          </p:txBody>
        </p:sp>
      </p:grpSp>
      <p:grpSp>
        <p:nvGrpSpPr>
          <p:cNvPr id="5" name="Group 227">
            <a:extLst>
              <a:ext uri="{FF2B5EF4-FFF2-40B4-BE49-F238E27FC236}">
                <a16:creationId xmlns:a16="http://schemas.microsoft.com/office/drawing/2014/main" id="{39F8AC5B-B3AC-D606-E3E8-20B1FBBF76DF}"/>
              </a:ext>
            </a:extLst>
          </p:cNvPr>
          <p:cNvGrpSpPr>
            <a:grpSpLocks/>
          </p:cNvGrpSpPr>
          <p:nvPr/>
        </p:nvGrpSpPr>
        <p:grpSpPr bwMode="auto">
          <a:xfrm>
            <a:off x="757238" y="3021013"/>
            <a:ext cx="8134350" cy="865187"/>
            <a:chOff x="567" y="2024"/>
            <a:chExt cx="5124" cy="545"/>
          </a:xfrm>
        </p:grpSpPr>
        <p:sp>
          <p:nvSpPr>
            <p:cNvPr id="17430" name="Oval 205">
              <a:extLst>
                <a:ext uri="{FF2B5EF4-FFF2-40B4-BE49-F238E27FC236}">
                  <a16:creationId xmlns:a16="http://schemas.microsoft.com/office/drawing/2014/main" id="{746D6041-B830-399C-A81F-A45C904179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5" y="2024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1~4</a:t>
              </a:r>
            </a:p>
          </p:txBody>
        </p:sp>
        <p:sp>
          <p:nvSpPr>
            <p:cNvPr id="17431" name="Oval 206">
              <a:extLst>
                <a:ext uri="{FF2B5EF4-FFF2-40B4-BE49-F238E27FC236}">
                  <a16:creationId xmlns:a16="http://schemas.microsoft.com/office/drawing/2014/main" id="{AE0D0FBF-30BA-BEE9-86BF-7EDB949582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9" y="2024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5~8</a:t>
              </a:r>
            </a:p>
          </p:txBody>
        </p:sp>
        <p:sp>
          <p:nvSpPr>
            <p:cNvPr id="17432" name="Oval 207">
              <a:extLst>
                <a:ext uri="{FF2B5EF4-FFF2-40B4-BE49-F238E27FC236}">
                  <a16:creationId xmlns:a16="http://schemas.microsoft.com/office/drawing/2014/main" id="{4496A8F1-EE76-A7A8-9FF1-761143F631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8" y="2024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00" b="1"/>
            </a:p>
          </p:txBody>
        </p:sp>
        <p:sp>
          <p:nvSpPr>
            <p:cNvPr id="17433" name="Oval 208">
              <a:extLst>
                <a:ext uri="{FF2B5EF4-FFF2-40B4-BE49-F238E27FC236}">
                  <a16:creationId xmlns:a16="http://schemas.microsoft.com/office/drawing/2014/main" id="{25C67C23-9C7E-7DA9-1FF1-2AD23102FA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6" y="2024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00" b="1"/>
            </a:p>
          </p:txBody>
        </p:sp>
        <p:sp>
          <p:nvSpPr>
            <p:cNvPr id="17434" name="Oval 209">
              <a:extLst>
                <a:ext uri="{FF2B5EF4-FFF2-40B4-BE49-F238E27FC236}">
                  <a16:creationId xmlns:a16="http://schemas.microsoft.com/office/drawing/2014/main" id="{7A6709DD-70EF-E85A-3E4A-EB98D3E8EC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3" y="2024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00" b="1"/>
            </a:p>
          </p:txBody>
        </p:sp>
        <p:sp>
          <p:nvSpPr>
            <p:cNvPr id="17435" name="Oval 210">
              <a:extLst>
                <a:ext uri="{FF2B5EF4-FFF2-40B4-BE49-F238E27FC236}">
                  <a16:creationId xmlns:a16="http://schemas.microsoft.com/office/drawing/2014/main" id="{D9EB38D2-E573-3B1F-1B9A-3A9D33FAFC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3" y="2024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00" b="1"/>
            </a:p>
          </p:txBody>
        </p:sp>
        <p:sp>
          <p:nvSpPr>
            <p:cNvPr id="17436" name="Oval 211">
              <a:extLst>
                <a:ext uri="{FF2B5EF4-FFF2-40B4-BE49-F238E27FC236}">
                  <a16:creationId xmlns:a16="http://schemas.microsoft.com/office/drawing/2014/main" id="{3DD8FB65-BE00-AE14-1F6F-9B1DCE7871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1" y="2024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00" b="1"/>
            </a:p>
          </p:txBody>
        </p:sp>
        <p:sp>
          <p:nvSpPr>
            <p:cNvPr id="17437" name="Oval 212">
              <a:extLst>
                <a:ext uri="{FF2B5EF4-FFF2-40B4-BE49-F238E27FC236}">
                  <a16:creationId xmlns:a16="http://schemas.microsoft.com/office/drawing/2014/main" id="{0526DDD7-1F89-1E69-261A-CDEBC323A3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9" y="2024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00" b="1"/>
            </a:p>
          </p:txBody>
        </p:sp>
        <p:sp>
          <p:nvSpPr>
            <p:cNvPr id="17438" name="Line 213">
              <a:extLst>
                <a:ext uri="{FF2B5EF4-FFF2-40B4-BE49-F238E27FC236}">
                  <a16:creationId xmlns:a16="http://schemas.microsoft.com/office/drawing/2014/main" id="{767AE0DE-70E6-D1E0-3528-B7256EE8FB8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93" y="2387"/>
              <a:ext cx="318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17439" name="Line 214">
              <a:extLst>
                <a:ext uri="{FF2B5EF4-FFF2-40B4-BE49-F238E27FC236}">
                  <a16:creationId xmlns:a16="http://schemas.microsoft.com/office/drawing/2014/main" id="{2C3B4231-903F-062C-8953-60D1F3D3B1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47" y="2387"/>
              <a:ext cx="318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17440" name="Text Box 221">
              <a:extLst>
                <a:ext uri="{FF2B5EF4-FFF2-40B4-BE49-F238E27FC236}">
                  <a16:creationId xmlns:a16="http://schemas.microsoft.com/office/drawing/2014/main" id="{C87A2822-3BE0-FA05-AB7D-A010323D75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7" y="2070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B(2,1)</a:t>
              </a:r>
            </a:p>
          </p:txBody>
        </p:sp>
        <p:sp>
          <p:nvSpPr>
            <p:cNvPr id="17441" name="Text Box 222">
              <a:extLst>
                <a:ext uri="{FF2B5EF4-FFF2-40B4-BE49-F238E27FC236}">
                  <a16:creationId xmlns:a16="http://schemas.microsoft.com/office/drawing/2014/main" id="{D916667D-2E1E-B8C7-5AEC-34C342C97C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1" y="2069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B(2,2)</a:t>
              </a:r>
            </a:p>
          </p:txBody>
        </p:sp>
        <p:sp>
          <p:nvSpPr>
            <p:cNvPr id="17442" name="Line 225">
              <a:extLst>
                <a:ext uri="{FF2B5EF4-FFF2-40B4-BE49-F238E27FC236}">
                  <a16:creationId xmlns:a16="http://schemas.microsoft.com/office/drawing/2014/main" id="{1916E6B8-403A-8A2E-E860-8C258FB916F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08" y="2387"/>
              <a:ext cx="318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17443" name="Line 226">
              <a:extLst>
                <a:ext uri="{FF2B5EF4-FFF2-40B4-BE49-F238E27FC236}">
                  <a16:creationId xmlns:a16="http://schemas.microsoft.com/office/drawing/2014/main" id="{985B5D07-7ED0-5F8B-8AF7-8ACCE2E6A0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62" y="2387"/>
              <a:ext cx="318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</p:grpSp>
      <p:grpSp>
        <p:nvGrpSpPr>
          <p:cNvPr id="6" name="Group 243">
            <a:extLst>
              <a:ext uri="{FF2B5EF4-FFF2-40B4-BE49-F238E27FC236}">
                <a16:creationId xmlns:a16="http://schemas.microsoft.com/office/drawing/2014/main" id="{0D193FA3-8F38-6A44-FDA2-FE774CF179FD}"/>
              </a:ext>
            </a:extLst>
          </p:cNvPr>
          <p:cNvGrpSpPr>
            <a:grpSpLocks/>
          </p:cNvGrpSpPr>
          <p:nvPr/>
        </p:nvGrpSpPr>
        <p:grpSpPr bwMode="auto">
          <a:xfrm>
            <a:off x="1836738" y="2155825"/>
            <a:ext cx="7054850" cy="938213"/>
            <a:chOff x="1247" y="1479"/>
            <a:chExt cx="4444" cy="591"/>
          </a:xfrm>
        </p:grpSpPr>
        <p:sp>
          <p:nvSpPr>
            <p:cNvPr id="17419" name="Oval 229">
              <a:extLst>
                <a:ext uri="{FF2B5EF4-FFF2-40B4-BE49-F238E27FC236}">
                  <a16:creationId xmlns:a16="http://schemas.microsoft.com/office/drawing/2014/main" id="{EA844633-7920-77C0-6E28-5CC604A3E9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2" y="1479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 dirty="0"/>
                <a:t>1~8</a:t>
              </a:r>
            </a:p>
          </p:txBody>
        </p:sp>
        <p:sp>
          <p:nvSpPr>
            <p:cNvPr id="17420" name="Oval 230">
              <a:extLst>
                <a:ext uri="{FF2B5EF4-FFF2-40B4-BE49-F238E27FC236}">
                  <a16:creationId xmlns:a16="http://schemas.microsoft.com/office/drawing/2014/main" id="{189168AD-3DDD-53EB-5D3C-B2DB3D1202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1479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00" b="1"/>
            </a:p>
          </p:txBody>
        </p:sp>
        <p:sp>
          <p:nvSpPr>
            <p:cNvPr id="17421" name="Oval 231">
              <a:extLst>
                <a:ext uri="{FF2B5EF4-FFF2-40B4-BE49-F238E27FC236}">
                  <a16:creationId xmlns:a16="http://schemas.microsoft.com/office/drawing/2014/main" id="{6B5E3DB1-F9DD-A96A-2E76-52E61B4E5D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8" y="1479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00" b="1"/>
            </a:p>
          </p:txBody>
        </p:sp>
        <p:sp>
          <p:nvSpPr>
            <p:cNvPr id="17422" name="Oval 232">
              <a:extLst>
                <a:ext uri="{FF2B5EF4-FFF2-40B4-BE49-F238E27FC236}">
                  <a16:creationId xmlns:a16="http://schemas.microsoft.com/office/drawing/2014/main" id="{7D279ABF-A635-D4C4-765A-224B682099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6" y="1479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00" b="1"/>
            </a:p>
          </p:txBody>
        </p:sp>
        <p:sp>
          <p:nvSpPr>
            <p:cNvPr id="17423" name="Oval 233">
              <a:extLst>
                <a:ext uri="{FF2B5EF4-FFF2-40B4-BE49-F238E27FC236}">
                  <a16:creationId xmlns:a16="http://schemas.microsoft.com/office/drawing/2014/main" id="{A72A25E9-B5CA-C051-EB3F-86EF79E0FF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3" y="1479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00" b="1"/>
            </a:p>
          </p:txBody>
        </p:sp>
        <p:sp>
          <p:nvSpPr>
            <p:cNvPr id="17424" name="Oval 234">
              <a:extLst>
                <a:ext uri="{FF2B5EF4-FFF2-40B4-BE49-F238E27FC236}">
                  <a16:creationId xmlns:a16="http://schemas.microsoft.com/office/drawing/2014/main" id="{EEC487C1-6739-A7E6-6BE5-18E090641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3" y="1479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00" b="1"/>
            </a:p>
          </p:txBody>
        </p:sp>
        <p:sp>
          <p:nvSpPr>
            <p:cNvPr id="17425" name="Oval 235">
              <a:extLst>
                <a:ext uri="{FF2B5EF4-FFF2-40B4-BE49-F238E27FC236}">
                  <a16:creationId xmlns:a16="http://schemas.microsoft.com/office/drawing/2014/main" id="{3DAAA2ED-12F9-302A-E08F-F9C661433E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1" y="1479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00" b="1"/>
            </a:p>
          </p:txBody>
        </p:sp>
        <p:sp>
          <p:nvSpPr>
            <p:cNvPr id="17426" name="Oval 236">
              <a:extLst>
                <a:ext uri="{FF2B5EF4-FFF2-40B4-BE49-F238E27FC236}">
                  <a16:creationId xmlns:a16="http://schemas.microsoft.com/office/drawing/2014/main" id="{ADF2B16B-DB8C-117E-6461-8BCB80CB94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9" y="1479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800" b="1"/>
            </a:p>
          </p:txBody>
        </p:sp>
        <p:sp>
          <p:nvSpPr>
            <p:cNvPr id="17427" name="Line 237">
              <a:extLst>
                <a:ext uri="{FF2B5EF4-FFF2-40B4-BE49-F238E27FC236}">
                  <a16:creationId xmlns:a16="http://schemas.microsoft.com/office/drawing/2014/main" id="{A994A586-6BBF-898C-4810-C89B2B2B1F7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47" y="1842"/>
              <a:ext cx="726" cy="22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17428" name="Line 238">
              <a:extLst>
                <a:ext uri="{FF2B5EF4-FFF2-40B4-BE49-F238E27FC236}">
                  <a16:creationId xmlns:a16="http://schemas.microsoft.com/office/drawing/2014/main" id="{7CCFE5A7-20D8-918C-E3B1-D0D824DF25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54" y="1842"/>
              <a:ext cx="726" cy="22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17429" name="Text Box 239">
              <a:extLst>
                <a:ext uri="{FF2B5EF4-FFF2-40B4-BE49-F238E27FC236}">
                  <a16:creationId xmlns:a16="http://schemas.microsoft.com/office/drawing/2014/main" id="{3DE0A92D-856E-A83A-931D-579AEC3912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29" y="1525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B(3,1)</a:t>
              </a:r>
            </a:p>
          </p:txBody>
        </p:sp>
      </p:grpSp>
      <p:sp>
        <p:nvSpPr>
          <p:cNvPr id="136436" name="Rectangle 244">
            <a:extLst>
              <a:ext uri="{FF2B5EF4-FFF2-40B4-BE49-F238E27FC236}">
                <a16:creationId xmlns:a16="http://schemas.microsoft.com/office/drawing/2014/main" id="{6C1EEE3B-0F36-434B-7B38-1B89C104B0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9250" y="5805488"/>
            <a:ext cx="36433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/>
              <a:t>B(</a:t>
            </a:r>
            <a:r>
              <a:rPr lang="en-US" altLang="zh-CN" sz="2000" b="1" i="1"/>
              <a:t>h</a:t>
            </a:r>
            <a:r>
              <a:rPr lang="en-US" altLang="zh-CN" sz="2000" b="1"/>
              <a:t>, </a:t>
            </a:r>
            <a:r>
              <a:rPr lang="en-US" altLang="zh-CN" sz="2000" b="1" i="1"/>
              <a:t>i</a:t>
            </a:r>
            <a:r>
              <a:rPr lang="en-US" altLang="zh-CN" sz="2000" b="1"/>
              <a:t>) = B(</a:t>
            </a:r>
            <a:r>
              <a:rPr lang="en-US" altLang="zh-CN" sz="2000" b="1" i="1"/>
              <a:t>h</a:t>
            </a:r>
            <a:r>
              <a:rPr lang="en-US" altLang="zh-CN" sz="2000" b="1"/>
              <a:t>-1, 2</a:t>
            </a:r>
            <a:r>
              <a:rPr lang="en-US" altLang="zh-CN" sz="2000" b="1" i="1"/>
              <a:t>i</a:t>
            </a:r>
            <a:r>
              <a:rPr lang="en-US" altLang="zh-CN" sz="2000" b="1"/>
              <a:t>-1) + B(</a:t>
            </a:r>
            <a:r>
              <a:rPr lang="en-US" altLang="zh-CN" sz="2000" b="1" i="1"/>
              <a:t>h</a:t>
            </a:r>
            <a:r>
              <a:rPr lang="en-US" altLang="zh-CN" sz="2000" b="1"/>
              <a:t>-1, 2</a:t>
            </a:r>
            <a:r>
              <a:rPr lang="en-US" altLang="zh-CN" sz="2000" b="1" i="1"/>
              <a:t>i</a:t>
            </a:r>
            <a:r>
              <a:rPr lang="en-US" altLang="zh-CN" sz="2000" b="1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362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6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03" grpId="0" autoUpdateAnimBg="0"/>
      <p:bldP spid="1364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3">
            <a:extLst>
              <a:ext uri="{FF2B5EF4-FFF2-40B4-BE49-F238E27FC236}">
                <a16:creationId xmlns:a16="http://schemas.microsoft.com/office/drawing/2014/main" id="{AC31EC50-C908-C888-6D18-21458C370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4F1E417-BAC3-C448-9309-1049269EBC12}" type="slidenum">
              <a:rPr lang="en-US" altLang="zh-CN" sz="1400"/>
              <a:pPr eaLnBrk="1" hangingPunct="1"/>
              <a:t>6</a:t>
            </a:fld>
            <a:endParaRPr lang="en-US" altLang="zh-CN" sz="1400"/>
          </a:p>
        </p:txBody>
      </p:sp>
      <p:sp>
        <p:nvSpPr>
          <p:cNvPr id="18435" name="Text Box 2">
            <a:extLst>
              <a:ext uri="{FF2B5EF4-FFF2-40B4-BE49-F238E27FC236}">
                <a16:creationId xmlns:a16="http://schemas.microsoft.com/office/drawing/2014/main" id="{AA920D6E-7A18-4BA8-9F2A-7DA5E4149D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2588" y="0"/>
            <a:ext cx="24050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1800" b="1">
                <a:solidFill>
                  <a:schemeClr val="hlink"/>
                </a:solidFill>
                <a:sym typeface="Webdings" pitchFamily="2" charset="2"/>
              </a:rPr>
              <a:t>Parallel Algorithms</a:t>
            </a:r>
          </a:p>
        </p:txBody>
      </p:sp>
      <p:sp>
        <p:nvSpPr>
          <p:cNvPr id="190467" name="AutoShape 3">
            <a:extLst>
              <a:ext uri="{FF2B5EF4-FFF2-40B4-BE49-F238E27FC236}">
                <a16:creationId xmlns:a16="http://schemas.microsoft.com/office/drawing/2014/main" id="{60EB7159-A17B-5DFC-68E0-0D085428FE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1052513"/>
            <a:ext cx="6624637" cy="2663825"/>
          </a:xfrm>
          <a:prstGeom prst="foldedCorner">
            <a:avLst>
              <a:gd name="adj" fmla="val 6065"/>
            </a:avLst>
          </a:prstGeom>
          <a:gradFill rotWithShape="0">
            <a:gsLst>
              <a:gs pos="0">
                <a:srgbClr val="FFFFFF"/>
              </a:gs>
              <a:gs pos="100000">
                <a:schemeClr val="bg1"/>
              </a:gs>
            </a:gsLst>
            <a:lin ang="5400000" scaled="1"/>
          </a:gra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180000" tIns="46800" rIns="36000" bIns="46800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</a:rPr>
              <a:t>For</a:t>
            </a:r>
            <a:r>
              <a:rPr lang="en-US" altLang="zh-CN" sz="2000" b="1" dirty="0">
                <a:latin typeface="Arial" panose="020B0604020202020204" pitchFamily="34" charset="0"/>
              </a:rPr>
              <a:t> </a:t>
            </a:r>
            <a:r>
              <a:rPr lang="en-US" altLang="zh-CN" sz="2000" b="1" dirty="0" err="1">
                <a:latin typeface="Arial" panose="020B0604020202020204" pitchFamily="34" charset="0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</a:rPr>
              <a:t>, 1 </a:t>
            </a:r>
            <a:r>
              <a:rPr lang="en-US" altLang="zh-CN" sz="2000" b="1" dirty="0">
                <a:latin typeface="Arial" panose="020B0604020202020204" pitchFamily="34" charset="0"/>
                <a:sym typeface="Symbol" pitchFamily="2" charset="2"/>
              </a:rPr>
              <a:t> </a:t>
            </a:r>
            <a:r>
              <a:rPr lang="en-US" altLang="zh-CN" sz="2000" b="1" dirty="0" err="1">
                <a:latin typeface="Arial" panose="020B0604020202020204" pitchFamily="34" charset="0"/>
                <a:sym typeface="Symbol" pitchFamily="2" charset="2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  <a:sym typeface="Symbol" pitchFamily="2" charset="2"/>
              </a:rPr>
              <a:t>  n  </a:t>
            </a:r>
            <a:r>
              <a:rPr lang="en-US" altLang="zh-CN" sz="2000" b="1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sym typeface="Symbol" pitchFamily="2" charset="2"/>
              </a:rPr>
              <a:t>pardo</a:t>
            </a:r>
            <a:endParaRPr lang="en-US" altLang="zh-CN" sz="2000" b="1" dirty="0">
              <a:solidFill>
                <a:schemeClr val="accent6">
                  <a:lumMod val="60000"/>
                  <a:lumOff val="40000"/>
                </a:schemeClr>
              </a:solidFill>
              <a:latin typeface="Arial" panose="020B0604020202020204" pitchFamily="34" charset="0"/>
              <a:sym typeface="Symbol" pitchFamily="2" charset="2"/>
            </a:endParaRPr>
          </a:p>
          <a:p>
            <a:pPr eaLnBrk="1" hangingPunct="1"/>
            <a:r>
              <a:rPr lang="en-US" altLang="zh-CN" sz="2000" b="1" dirty="0">
                <a:latin typeface="Arial" panose="020B0604020202020204" pitchFamily="34" charset="0"/>
                <a:sym typeface="Symbol" pitchFamily="2" charset="2"/>
              </a:rPr>
              <a:t>   B(0, </a:t>
            </a:r>
            <a:r>
              <a:rPr lang="en-US" altLang="zh-CN" sz="2000" b="1" dirty="0" err="1">
                <a:latin typeface="Arial" panose="020B0604020202020204" pitchFamily="34" charset="0"/>
                <a:sym typeface="Symbol" pitchFamily="2" charset="2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  <a:sym typeface="Symbol" pitchFamily="2" charset="2"/>
              </a:rPr>
              <a:t>) := A( </a:t>
            </a:r>
            <a:r>
              <a:rPr lang="en-US" altLang="zh-CN" sz="2000" b="1" dirty="0" err="1">
                <a:latin typeface="Arial" panose="020B0604020202020204" pitchFamily="34" charset="0"/>
                <a:sym typeface="Symbol" pitchFamily="2" charset="2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  <a:sym typeface="Symbol" pitchFamily="2" charset="2"/>
              </a:rPr>
              <a:t> )</a:t>
            </a:r>
          </a:p>
          <a:p>
            <a:pPr eaLnBrk="1" hangingPunct="1"/>
            <a:endParaRPr lang="en-US" altLang="zh-CN" sz="2000" b="1" dirty="0">
              <a:latin typeface="Arial" panose="020B0604020202020204" pitchFamily="34" charset="0"/>
              <a:sym typeface="Symbol" pitchFamily="2" charset="2"/>
            </a:endParaRPr>
          </a:p>
          <a:p>
            <a:pPr eaLnBrk="1" hangingPunct="1"/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</a:rPr>
              <a:t>for</a:t>
            </a:r>
            <a:r>
              <a:rPr lang="en-US" altLang="zh-CN" sz="2000" b="1" dirty="0">
                <a:latin typeface="Arial" panose="020B0604020202020204" pitchFamily="34" charset="0"/>
              </a:rPr>
              <a:t> h = 1 </a:t>
            </a: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</a:rPr>
              <a:t>to</a:t>
            </a:r>
            <a:r>
              <a:rPr lang="en-US" altLang="zh-CN" sz="2000" b="1" dirty="0">
                <a:latin typeface="Arial" panose="020B0604020202020204" pitchFamily="34" charset="0"/>
              </a:rPr>
              <a:t> log n </a:t>
            </a:r>
            <a:endParaRPr lang="en-US" altLang="zh-CN" sz="20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</a:rPr>
              <a:t>    for </a:t>
            </a:r>
            <a:r>
              <a:rPr lang="en-US" altLang="zh-CN" sz="2000" b="1" dirty="0">
                <a:latin typeface="Arial" panose="020B0604020202020204" pitchFamily="34" charset="0"/>
              </a:rPr>
              <a:t>i,</a:t>
            </a: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altLang="zh-CN" sz="2000" b="1" dirty="0">
                <a:latin typeface="Arial" panose="020B0604020202020204" pitchFamily="34" charset="0"/>
              </a:rPr>
              <a:t>1 </a:t>
            </a:r>
            <a:r>
              <a:rPr lang="en-US" altLang="zh-CN" sz="2000" b="1" dirty="0">
                <a:sym typeface="Symbol" pitchFamily="2" charset="2"/>
              </a:rPr>
              <a:t></a:t>
            </a:r>
            <a:r>
              <a:rPr lang="en-US" altLang="zh-CN" sz="2000" b="1" dirty="0">
                <a:latin typeface="Arial" panose="020B0604020202020204" pitchFamily="34" charset="0"/>
              </a:rPr>
              <a:t> </a:t>
            </a:r>
            <a:r>
              <a:rPr lang="en-US" altLang="zh-CN" sz="2000" b="1" dirty="0" err="1">
                <a:latin typeface="Arial" panose="020B0604020202020204" pitchFamily="34" charset="0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</a:rPr>
              <a:t> </a:t>
            </a:r>
            <a:r>
              <a:rPr lang="en-US" altLang="zh-CN" sz="2000" b="1" dirty="0">
                <a:sym typeface="Symbol" pitchFamily="2" charset="2"/>
              </a:rPr>
              <a:t></a:t>
            </a:r>
            <a:r>
              <a:rPr lang="en-US" altLang="zh-CN" sz="2000" b="1" dirty="0">
                <a:latin typeface="Arial" panose="020B0604020202020204" pitchFamily="34" charset="0"/>
              </a:rPr>
              <a:t> n/2</a:t>
            </a:r>
            <a:r>
              <a:rPr lang="en-US" altLang="zh-CN" sz="2000" b="1" baseline="30000" dirty="0">
                <a:latin typeface="Arial" panose="020B0604020202020204" pitchFamily="34" charset="0"/>
              </a:rPr>
              <a:t>h</a:t>
            </a:r>
            <a:r>
              <a:rPr lang="en-US" altLang="zh-CN" sz="2000" b="1" dirty="0">
                <a:latin typeface="Arial" panose="020B0604020202020204" pitchFamily="34" charset="0"/>
              </a:rPr>
              <a:t>  </a:t>
            </a:r>
            <a:r>
              <a:rPr lang="en-US" altLang="zh-CN" sz="2000" b="1" dirty="0" err="1">
                <a:solidFill>
                  <a:srgbClr val="FF0000"/>
                </a:solidFill>
                <a:latin typeface="Arial" panose="020B0604020202020204" pitchFamily="34" charset="0"/>
              </a:rPr>
              <a:t>pardo</a:t>
            </a:r>
            <a:endParaRPr lang="en-US" altLang="zh-CN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en-US" altLang="zh-CN" sz="2000" b="1" dirty="0">
                <a:latin typeface="Arial" panose="020B0604020202020204" pitchFamily="34" charset="0"/>
              </a:rPr>
              <a:t>        B(h, </a:t>
            </a:r>
            <a:r>
              <a:rPr lang="en-US" altLang="zh-CN" sz="2000" b="1" dirty="0" err="1">
                <a:latin typeface="Arial" panose="020B0604020202020204" pitchFamily="34" charset="0"/>
              </a:rPr>
              <a:t>i</a:t>
            </a:r>
            <a:r>
              <a:rPr lang="en-US" altLang="zh-CN" sz="2000" b="1" dirty="0">
                <a:latin typeface="Arial" panose="020B0604020202020204" pitchFamily="34" charset="0"/>
              </a:rPr>
              <a:t>) := B(h-1, 2i-1) + B(h-1, 2i)</a:t>
            </a:r>
          </a:p>
          <a:p>
            <a:pPr eaLnBrk="1" hangingPunct="1"/>
            <a:endParaRPr lang="en-US" altLang="zh-CN" sz="2000" b="1" dirty="0">
              <a:latin typeface="Arial" panose="020B0604020202020204" pitchFamily="34" charset="0"/>
            </a:endParaRPr>
          </a:p>
          <a:p>
            <a:pPr eaLnBrk="1" hangingPunct="1"/>
            <a:r>
              <a:rPr lang="en-US" altLang="zh-CN" sz="2000" b="1" dirty="0">
                <a:latin typeface="Arial" panose="020B0604020202020204" pitchFamily="34" charset="0"/>
              </a:rPr>
              <a:t>output  B(log n, 1)</a:t>
            </a:r>
          </a:p>
        </p:txBody>
      </p:sp>
      <p:sp>
        <p:nvSpPr>
          <p:cNvPr id="190477" name="Rectangle 13">
            <a:extLst>
              <a:ext uri="{FF2B5EF4-FFF2-40B4-BE49-F238E27FC236}">
                <a16:creationId xmlns:a16="http://schemas.microsoft.com/office/drawing/2014/main" id="{D30B2A6F-3DE5-3228-9EAB-950956B8C1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549275"/>
            <a:ext cx="66246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A Parallel Algorithm for the Summation Problem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83BAB67-062C-0563-8E8E-3360246ABF0B}"/>
                  </a:ext>
                </a:extLst>
              </p:cNvPr>
              <p:cNvSpPr txBox="1"/>
              <p:nvPr/>
            </p:nvSpPr>
            <p:spPr>
              <a:xfrm>
                <a:off x="684213" y="4221088"/>
                <a:ext cx="8186024" cy="4947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CN" b="1" dirty="0"/>
                  <a:t>Let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n-CN" dirty="0"/>
                  <a:t> </a:t>
                </a:r>
                <a:r>
                  <a:rPr lang="en-CN" b="1" dirty="0"/>
                  <a:t>be the running time of this algorithm on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CN" b="1" dirty="0"/>
                  <a:t> processors.</a:t>
                </a:r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83BAB67-062C-0563-8E8E-3360246ABF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213" y="4221088"/>
                <a:ext cx="8186024" cy="494751"/>
              </a:xfrm>
              <a:prstGeom prst="rect">
                <a:avLst/>
              </a:prstGeom>
              <a:blipFill>
                <a:blip r:embed="rId2"/>
                <a:stretch>
                  <a:fillRect l="-1084" t="-10000" b="-20000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37DF39B-1189-43CC-0BAD-184EDDEEBA26}"/>
                  </a:ext>
                </a:extLst>
              </p:cNvPr>
              <p:cNvSpPr txBox="1"/>
              <p:nvPr/>
            </p:nvSpPr>
            <p:spPr>
              <a:xfrm>
                <a:off x="684213" y="4865315"/>
                <a:ext cx="105862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?</m:t>
                      </m:r>
                    </m:oMath>
                  </m:oMathPara>
                </a14:m>
                <a:endParaRPr lang="en-CN" dirty="0"/>
              </a:p>
            </p:txBody>
          </p:sp>
        </mc:Choice>
        <mc:Fallback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37DF39B-1189-43CC-0BAD-184EDDEEBA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213" y="4865315"/>
                <a:ext cx="1058623" cy="461665"/>
              </a:xfrm>
              <a:prstGeom prst="rect">
                <a:avLst/>
              </a:prstGeom>
              <a:blipFill>
                <a:blip r:embed="rId3"/>
                <a:stretch>
                  <a:fillRect b="-21622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6DCB4EE-95B9-93CA-CCE6-B961F05EED91}"/>
                  </a:ext>
                </a:extLst>
              </p:cNvPr>
              <p:cNvSpPr txBox="1"/>
              <p:nvPr/>
            </p:nvSpPr>
            <p:spPr>
              <a:xfrm>
                <a:off x="684212" y="5476456"/>
                <a:ext cx="113370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∞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?</m:t>
                      </m:r>
                    </m:oMath>
                  </m:oMathPara>
                </a14:m>
                <a:endParaRPr lang="en-CN" dirty="0"/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6DCB4EE-95B9-93CA-CCE6-B961F05EED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212" y="5476456"/>
                <a:ext cx="1133708" cy="461665"/>
              </a:xfrm>
              <a:prstGeom prst="rect">
                <a:avLst/>
              </a:prstGeom>
              <a:blipFill>
                <a:blip r:embed="rId4"/>
                <a:stretch>
                  <a:fillRect b="-21622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1EF7B9E-6D5D-B63F-A61A-C65407CD34D6}"/>
                  </a:ext>
                </a:extLst>
              </p:cNvPr>
              <p:cNvSpPr txBox="1"/>
              <p:nvPr/>
            </p:nvSpPr>
            <p:spPr>
              <a:xfrm>
                <a:off x="1979712" y="4871551"/>
                <a:ext cx="158537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Θ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CN" dirty="0"/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1EF7B9E-6D5D-B63F-A61A-C65407CD34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9712" y="4871551"/>
                <a:ext cx="1585370" cy="461665"/>
              </a:xfrm>
              <a:prstGeom prst="rect">
                <a:avLst/>
              </a:prstGeom>
              <a:blipFill>
                <a:blip r:embed="rId5"/>
                <a:stretch>
                  <a:fillRect r="-800" b="-15789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0C79917-6E82-80F3-D80C-500B459D4741}"/>
                  </a:ext>
                </a:extLst>
              </p:cNvPr>
              <p:cNvSpPr txBox="1"/>
              <p:nvPr/>
            </p:nvSpPr>
            <p:spPr>
              <a:xfrm>
                <a:off x="1979712" y="5476456"/>
                <a:ext cx="211089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∞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Θ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fun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CN" dirty="0"/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0C79917-6E82-80F3-D80C-500B459D47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9712" y="5476456"/>
                <a:ext cx="2110899" cy="461665"/>
              </a:xfrm>
              <a:prstGeom prst="rect">
                <a:avLst/>
              </a:prstGeom>
              <a:blipFill>
                <a:blip r:embed="rId6"/>
                <a:stretch>
                  <a:fillRect b="-18919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4805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7" grpId="0" animBg="1"/>
      <p:bldP spid="19047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灯片编号占位符 3">
            <a:extLst>
              <a:ext uri="{FF2B5EF4-FFF2-40B4-BE49-F238E27FC236}">
                <a16:creationId xmlns:a16="http://schemas.microsoft.com/office/drawing/2014/main" id="{45E4B858-0179-A2B3-13C4-9530247A7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5D6F952-E7EE-1D48-A734-1A5245402DF3}" type="slidenum">
              <a:rPr lang="en-US" altLang="zh-CN" sz="1400"/>
              <a:pPr eaLnBrk="1" hangingPunct="1"/>
              <a:t>7</a:t>
            </a:fld>
            <a:endParaRPr lang="en-US" altLang="zh-CN" sz="1400"/>
          </a:p>
        </p:txBody>
      </p:sp>
      <p:sp>
        <p:nvSpPr>
          <p:cNvPr id="19459" name="Text Box 2">
            <a:extLst>
              <a:ext uri="{FF2B5EF4-FFF2-40B4-BE49-F238E27FC236}">
                <a16:creationId xmlns:a16="http://schemas.microsoft.com/office/drawing/2014/main" id="{9D77C253-54DC-077E-80ED-97233F54F8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2588" y="0"/>
            <a:ext cx="24050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1800" b="1">
                <a:solidFill>
                  <a:schemeClr val="hlink"/>
                </a:solidFill>
                <a:sym typeface="Webdings" pitchFamily="2" charset="2"/>
              </a:rPr>
              <a:t>Parallel Algorithms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5693FCB-F5F3-766F-3819-307289F03350}"/>
              </a:ext>
            </a:extLst>
          </p:cNvPr>
          <p:cNvSpPr txBox="1"/>
          <p:nvPr/>
        </p:nvSpPr>
        <p:spPr>
          <a:xfrm>
            <a:off x="4136065" y="2955851"/>
            <a:ext cx="65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en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E39665F3-5C05-408A-19E9-7FD48EC0CAFF}"/>
                  </a:ext>
                </a:extLst>
              </p:cNvPr>
              <p:cNvSpPr txBox="1"/>
              <p:nvPr/>
            </p:nvSpPr>
            <p:spPr>
              <a:xfrm>
                <a:off x="972127" y="2156754"/>
                <a:ext cx="7486073" cy="15981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N" b="1" dirty="0"/>
                  <a:t>What about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n-CN" b="1" dirty="0"/>
                  <a:t> for arbitary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CN" b="1" dirty="0"/>
                  <a:t>?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r>
                  <a:rPr lang="en-CN" b="1" dirty="0"/>
                  <a:t>An accurate analysis can be tedious. (should </a:t>
                </a:r>
                <a:r>
                  <a:rPr lang="en-US" altLang="zh-CN" sz="2400" b="1" dirty="0"/>
                  <a:t>specify the allocation of instructions to processors)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r>
                  <a:rPr lang="en-US" altLang="zh-CN" b="1" dirty="0"/>
                  <a:t>Unrealistic to go through all possible 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endParaRPr lang="en-CN" dirty="0"/>
              </a:p>
            </p:txBody>
          </p:sp>
        </mc:Choice>
        <mc:Fallback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E39665F3-5C05-408A-19E9-7FD48EC0CA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2127" y="2156754"/>
                <a:ext cx="7486073" cy="1598194"/>
              </a:xfrm>
              <a:prstGeom prst="rect">
                <a:avLst/>
              </a:prstGeom>
              <a:blipFill>
                <a:blip r:embed="rId2"/>
                <a:stretch>
                  <a:fillRect l="-1184" t="-2362" r="-1692" b="-8661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301031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3">
            <a:extLst>
              <a:ext uri="{FF2B5EF4-FFF2-40B4-BE49-F238E27FC236}">
                <a16:creationId xmlns:a16="http://schemas.microsoft.com/office/drawing/2014/main" id="{AC31EC50-C908-C888-6D18-21458C370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4F1E417-BAC3-C448-9309-1049269EBC12}" type="slidenum">
              <a:rPr lang="en-US" altLang="zh-CN" sz="1400"/>
              <a:pPr eaLnBrk="1" hangingPunct="1"/>
              <a:t>8</a:t>
            </a:fld>
            <a:endParaRPr lang="en-US" altLang="zh-CN" sz="1400"/>
          </a:p>
        </p:txBody>
      </p:sp>
      <p:sp>
        <p:nvSpPr>
          <p:cNvPr id="18435" name="Text Box 2">
            <a:extLst>
              <a:ext uri="{FF2B5EF4-FFF2-40B4-BE49-F238E27FC236}">
                <a16:creationId xmlns:a16="http://schemas.microsoft.com/office/drawing/2014/main" id="{AA920D6E-7A18-4BA8-9F2A-7DA5E4149D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2588" y="0"/>
            <a:ext cx="24050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1800" b="1">
                <a:solidFill>
                  <a:schemeClr val="hlink"/>
                </a:solidFill>
                <a:sym typeface="Webdings" pitchFamily="2" charset="2"/>
              </a:rPr>
              <a:t>Parallel Algorithms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0477" name="Rectangle 13">
                <a:extLst>
                  <a:ext uri="{FF2B5EF4-FFF2-40B4-BE49-F238E27FC236}">
                    <a16:creationId xmlns:a16="http://schemas.microsoft.com/office/drawing/2014/main" id="{D30B2A6F-3DE5-3228-9EAB-950956B8C1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1188" y="549275"/>
                <a:ext cx="5256956" cy="4947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b="1" dirty="0">
                    <a:solidFill>
                      <a:schemeClr val="tx1"/>
                    </a:solidFill>
                  </a:rPr>
                  <a:t>Bounding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altLang="zh-CN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𝒑</m:t>
                        </m:r>
                      </m:sub>
                    </m:sSub>
                  </m:oMath>
                </a14:m>
                <a:r>
                  <a:rPr lang="en-US" altLang="zh-CN" b="1" dirty="0">
                    <a:solidFill>
                      <a:schemeClr val="tx1"/>
                    </a:solidFill>
                  </a:rPr>
                  <a:t> using work and depth</a:t>
                </a:r>
              </a:p>
            </p:txBody>
          </p:sp>
        </mc:Choice>
        <mc:Fallback>
          <p:sp>
            <p:nvSpPr>
              <p:cNvPr id="190477" name="Rectangle 13">
                <a:extLst>
                  <a:ext uri="{FF2B5EF4-FFF2-40B4-BE49-F238E27FC236}">
                    <a16:creationId xmlns:a16="http://schemas.microsoft.com/office/drawing/2014/main" id="{D30B2A6F-3DE5-3228-9EAB-950956B8C18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11188" y="549275"/>
                <a:ext cx="5256956" cy="494751"/>
              </a:xfrm>
              <a:prstGeom prst="rect">
                <a:avLst/>
              </a:prstGeom>
              <a:blipFill>
                <a:blip r:embed="rId2"/>
                <a:stretch>
                  <a:fillRect l="-1928" t="-10000" b="-2000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98F636B-F435-65BC-D8A7-0BB696E8EDC0}"/>
                  </a:ext>
                </a:extLst>
              </p:cNvPr>
              <p:cNvSpPr txBox="1"/>
              <p:nvPr/>
            </p:nvSpPr>
            <p:spPr>
              <a:xfrm>
                <a:off x="755576" y="1340768"/>
                <a:ext cx="7702624" cy="41549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N" b="1" dirty="0"/>
                  <a:t>For a parallel algorithm, 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r>
                  <a:rPr lang="en-US" b="1" dirty="0"/>
                  <a:t>Its</a:t>
                </a:r>
                <a:r>
                  <a:rPr lang="en-US" b="1" dirty="0">
                    <a:solidFill>
                      <a:srgbClr val="FF0000"/>
                    </a:solidFill>
                  </a:rPr>
                  <a:t> work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𝑊</m:t>
                    </m:r>
                  </m:oMath>
                </a14:m>
                <a:r>
                  <a:rPr lang="en-CN" b="1" dirty="0"/>
                  <a:t> is the total amount of unit-time operations required to complete this algorithm</a:t>
                </a:r>
              </a:p>
              <a:p>
                <a:pPr lvl="1"/>
                <a:endParaRPr lang="en-CN" i="1" dirty="0">
                  <a:latin typeface="Cambria Math" panose="02040503050406030204" pitchFamily="18" charset="0"/>
                </a:endParaRPr>
              </a:p>
              <a:p>
                <a:pPr lv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N" i="1" dirty="0" smtClean="0">
                          <a:latin typeface="Cambria Math" panose="02040503050406030204" pitchFamily="18" charset="0"/>
                        </a:rPr>
                        <m:t>𝑊</m:t>
                      </m:r>
                      <m:r>
                        <a:rPr lang="en-CN" i="1" dirty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CN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CN" i="1" dirty="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CN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N" i="1" dirty="0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CN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CN" dirty="0"/>
              </a:p>
              <a:p>
                <a:pPr lvl="1"/>
                <a:endParaRPr lang="en-CN" dirty="0"/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r>
                  <a:rPr lang="en-CN" b="1" dirty="0"/>
                  <a:t>Its </a:t>
                </a:r>
                <a:r>
                  <a:rPr lang="en-CN" b="1" dirty="0">
                    <a:solidFill>
                      <a:srgbClr val="FF0000"/>
                    </a:solidFill>
                  </a:rPr>
                  <a:t>depth </a:t>
                </a:r>
                <a14:m>
                  <m:oMath xmlns:m="http://schemas.openxmlformats.org/officeDocument/2006/math">
                    <m:r>
                      <a:rPr lang="en-CN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en-CN" b="1" dirty="0">
                    <a:solidFill>
                      <a:schemeClr val="tx1"/>
                    </a:solidFill>
                  </a:rPr>
                  <a:t> is the length of the longest chain of sequential dependencies. (Intuitively </a:t>
                </a:r>
                <a:r>
                  <a:rPr lang="en-CN" b="1">
                    <a:solidFill>
                      <a:schemeClr val="tx1"/>
                    </a:solidFill>
                  </a:rPr>
                  <a:t>depth measures </a:t>
                </a:r>
                <a:r>
                  <a:rPr lang="en-CN" b="1" dirty="0">
                    <a:solidFill>
                      <a:schemeClr val="tx1"/>
                    </a:solidFill>
                  </a:rPr>
                  <a:t>how parallel this algorithm is)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endParaRPr lang="en-CN" b="1" dirty="0"/>
              </a:p>
              <a:p>
                <a:pPr lv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∞</m:t>
                          </m:r>
                        </m:sub>
                      </m:sSub>
                    </m:oMath>
                  </m:oMathPara>
                </a14:m>
                <a:endParaRPr lang="en-CN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98F636B-F435-65BC-D8A7-0BB696E8ED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1340768"/>
                <a:ext cx="7702624" cy="4154984"/>
              </a:xfrm>
              <a:prstGeom prst="rect">
                <a:avLst/>
              </a:prstGeom>
              <a:blipFill>
                <a:blip r:embed="rId3"/>
                <a:stretch>
                  <a:fillRect l="-1316" t="-1220"/>
                </a:stretch>
              </a:blipFill>
            </p:spPr>
            <p:txBody>
              <a:bodyPr/>
              <a:lstStyle/>
              <a:p>
                <a:r>
                  <a:rPr lang="en-CN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3">
            <a:extLst>
              <a:ext uri="{FF2B5EF4-FFF2-40B4-BE49-F238E27FC236}">
                <a16:creationId xmlns:a16="http://schemas.microsoft.com/office/drawing/2014/main" id="{07B00F9D-4AE2-127B-4E37-7F08B7DA9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F1B280A-EA98-AD43-A559-E89D455A779C}" type="slidenum">
              <a:rPr lang="en-US" altLang="zh-CN" sz="1400"/>
              <a:pPr eaLnBrk="1" hangingPunct="1"/>
              <a:t>9</a:t>
            </a:fld>
            <a:endParaRPr lang="en-US" altLang="zh-CN" sz="1400"/>
          </a:p>
        </p:txBody>
      </p:sp>
      <p:sp>
        <p:nvSpPr>
          <p:cNvPr id="17412" name="Text Box 156">
            <a:extLst>
              <a:ext uri="{FF2B5EF4-FFF2-40B4-BE49-F238E27FC236}">
                <a16:creationId xmlns:a16="http://schemas.microsoft.com/office/drawing/2014/main" id="{4173488F-C40F-8E55-624D-7A8A5E6F0C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2588" y="0"/>
            <a:ext cx="24050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1800" b="1">
                <a:solidFill>
                  <a:schemeClr val="hlink"/>
                </a:solidFill>
                <a:sym typeface="Webdings" pitchFamily="2" charset="2"/>
              </a:rPr>
              <a:t>Parallel Algorithms</a:t>
            </a:r>
          </a:p>
        </p:txBody>
      </p:sp>
      <p:grpSp>
        <p:nvGrpSpPr>
          <p:cNvPr id="2" name="Group 174">
            <a:extLst>
              <a:ext uri="{FF2B5EF4-FFF2-40B4-BE49-F238E27FC236}">
                <a16:creationId xmlns:a16="http://schemas.microsoft.com/office/drawing/2014/main" id="{AFB303B2-BFBF-56A2-8064-D7C87A0669AD}"/>
              </a:ext>
            </a:extLst>
          </p:cNvPr>
          <p:cNvGrpSpPr>
            <a:grpSpLocks/>
          </p:cNvGrpSpPr>
          <p:nvPr/>
        </p:nvGrpSpPr>
        <p:grpSpPr bwMode="auto">
          <a:xfrm>
            <a:off x="1980009" y="4777543"/>
            <a:ext cx="5616575" cy="576263"/>
            <a:chOff x="1020" y="3113"/>
            <a:chExt cx="3538" cy="363"/>
          </a:xfrm>
        </p:grpSpPr>
        <p:sp>
          <p:nvSpPr>
            <p:cNvPr id="17472" name="Oval 157">
              <a:extLst>
                <a:ext uri="{FF2B5EF4-FFF2-40B4-BE49-F238E27FC236}">
                  <a16:creationId xmlns:a16="http://schemas.microsoft.com/office/drawing/2014/main" id="{ECEE9112-96DB-030E-ACFE-DD19F540FC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0" y="3113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A(1)</a:t>
              </a:r>
            </a:p>
          </p:txBody>
        </p:sp>
        <p:sp>
          <p:nvSpPr>
            <p:cNvPr id="17473" name="Oval 158">
              <a:extLst>
                <a:ext uri="{FF2B5EF4-FFF2-40B4-BE49-F238E27FC236}">
                  <a16:creationId xmlns:a16="http://schemas.microsoft.com/office/drawing/2014/main" id="{E55A420B-74F3-2787-0366-385FCAFECA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3" y="3113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A(2)</a:t>
              </a:r>
            </a:p>
          </p:txBody>
        </p:sp>
        <p:sp>
          <p:nvSpPr>
            <p:cNvPr id="17474" name="Oval 159">
              <a:extLst>
                <a:ext uri="{FF2B5EF4-FFF2-40B4-BE49-F238E27FC236}">
                  <a16:creationId xmlns:a16="http://schemas.microsoft.com/office/drawing/2014/main" id="{F73B0652-1F68-ACFF-A004-C5AEF6B6E0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6" y="3113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A(3)</a:t>
              </a:r>
            </a:p>
          </p:txBody>
        </p:sp>
        <p:sp>
          <p:nvSpPr>
            <p:cNvPr id="17475" name="Oval 160">
              <a:extLst>
                <a:ext uri="{FF2B5EF4-FFF2-40B4-BE49-F238E27FC236}">
                  <a16:creationId xmlns:a16="http://schemas.microsoft.com/office/drawing/2014/main" id="{869E23DC-C957-A78F-B6A2-9420EDD997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0" y="3113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A(4)</a:t>
              </a:r>
            </a:p>
          </p:txBody>
        </p:sp>
        <p:sp>
          <p:nvSpPr>
            <p:cNvPr id="17476" name="Oval 161">
              <a:extLst>
                <a:ext uri="{FF2B5EF4-FFF2-40B4-BE49-F238E27FC236}">
                  <a16:creationId xmlns:a16="http://schemas.microsoft.com/office/drawing/2014/main" id="{102EFFB6-18BF-D395-FAD6-FE7770753E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4" y="3113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A(5)</a:t>
              </a:r>
            </a:p>
          </p:txBody>
        </p:sp>
        <p:sp>
          <p:nvSpPr>
            <p:cNvPr id="17477" name="Oval 162">
              <a:extLst>
                <a:ext uri="{FF2B5EF4-FFF2-40B4-BE49-F238E27FC236}">
                  <a16:creationId xmlns:a16="http://schemas.microsoft.com/office/drawing/2014/main" id="{A8F96AF6-F896-EAFE-290A-4A8000284F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0" y="3113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A(6)</a:t>
              </a:r>
            </a:p>
          </p:txBody>
        </p:sp>
        <p:sp>
          <p:nvSpPr>
            <p:cNvPr id="17478" name="Oval 163">
              <a:extLst>
                <a:ext uri="{FF2B5EF4-FFF2-40B4-BE49-F238E27FC236}">
                  <a16:creationId xmlns:a16="http://schemas.microsoft.com/office/drawing/2014/main" id="{70B6D872-3F91-6CFD-FACE-A599D6EF87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" y="3113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A(7)</a:t>
              </a:r>
            </a:p>
          </p:txBody>
        </p:sp>
        <p:sp>
          <p:nvSpPr>
            <p:cNvPr id="17479" name="Oval 164">
              <a:extLst>
                <a:ext uri="{FF2B5EF4-FFF2-40B4-BE49-F238E27FC236}">
                  <a16:creationId xmlns:a16="http://schemas.microsoft.com/office/drawing/2014/main" id="{7ADA1DE7-002A-AC48-88F9-A6A252B025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6" y="3113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A(8)</a:t>
              </a:r>
            </a:p>
          </p:txBody>
        </p:sp>
      </p:grpSp>
      <p:grpSp>
        <p:nvGrpSpPr>
          <p:cNvPr id="3" name="Group 175">
            <a:extLst>
              <a:ext uri="{FF2B5EF4-FFF2-40B4-BE49-F238E27FC236}">
                <a16:creationId xmlns:a16="http://schemas.microsoft.com/office/drawing/2014/main" id="{94E1FAE3-5947-44D9-C49F-5ADCACF80A37}"/>
              </a:ext>
            </a:extLst>
          </p:cNvPr>
          <p:cNvGrpSpPr>
            <a:grpSpLocks/>
          </p:cNvGrpSpPr>
          <p:nvPr/>
        </p:nvGrpSpPr>
        <p:grpSpPr bwMode="auto">
          <a:xfrm>
            <a:off x="1908572" y="5352218"/>
            <a:ext cx="5761037" cy="336550"/>
            <a:chOff x="975" y="3475"/>
            <a:chExt cx="3629" cy="212"/>
          </a:xfrm>
        </p:grpSpPr>
        <p:sp>
          <p:nvSpPr>
            <p:cNvPr id="17464" name="Text Box 166">
              <a:extLst>
                <a:ext uri="{FF2B5EF4-FFF2-40B4-BE49-F238E27FC236}">
                  <a16:creationId xmlns:a16="http://schemas.microsoft.com/office/drawing/2014/main" id="{ABCE78B2-72AF-90C4-1B1C-3F455FB762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5" y="3475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B(0,1)</a:t>
              </a:r>
            </a:p>
          </p:txBody>
        </p:sp>
        <p:sp>
          <p:nvSpPr>
            <p:cNvPr id="17465" name="Text Box 167">
              <a:extLst>
                <a:ext uri="{FF2B5EF4-FFF2-40B4-BE49-F238E27FC236}">
                  <a16:creationId xmlns:a16="http://schemas.microsoft.com/office/drawing/2014/main" id="{E9E2822C-5E14-BCFB-2BEA-F762DB5F08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29" y="3475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B(0,2)</a:t>
              </a:r>
            </a:p>
          </p:txBody>
        </p:sp>
        <p:sp>
          <p:nvSpPr>
            <p:cNvPr id="17466" name="Text Box 168">
              <a:extLst>
                <a:ext uri="{FF2B5EF4-FFF2-40B4-BE49-F238E27FC236}">
                  <a16:creationId xmlns:a16="http://schemas.microsoft.com/office/drawing/2014/main" id="{156412F5-4643-9D38-3FE3-C2C3F491CC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82" y="3475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B(0,3)</a:t>
              </a:r>
            </a:p>
          </p:txBody>
        </p:sp>
        <p:sp>
          <p:nvSpPr>
            <p:cNvPr id="17467" name="Text Box 169">
              <a:extLst>
                <a:ext uri="{FF2B5EF4-FFF2-40B4-BE49-F238E27FC236}">
                  <a16:creationId xmlns:a16="http://schemas.microsoft.com/office/drawing/2014/main" id="{158B3F26-0FB9-F3A4-43ED-90FEA62149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36" y="3475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B(0,4)</a:t>
              </a:r>
            </a:p>
          </p:txBody>
        </p:sp>
        <p:sp>
          <p:nvSpPr>
            <p:cNvPr id="17468" name="Text Box 170">
              <a:extLst>
                <a:ext uri="{FF2B5EF4-FFF2-40B4-BE49-F238E27FC236}">
                  <a16:creationId xmlns:a16="http://schemas.microsoft.com/office/drawing/2014/main" id="{1E71913B-45E2-4D97-CA7D-68FDC8CF4A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9" y="3475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B(0,5)</a:t>
              </a:r>
            </a:p>
          </p:txBody>
        </p:sp>
        <p:sp>
          <p:nvSpPr>
            <p:cNvPr id="17469" name="Text Box 171">
              <a:extLst>
                <a:ext uri="{FF2B5EF4-FFF2-40B4-BE49-F238E27FC236}">
                  <a16:creationId xmlns:a16="http://schemas.microsoft.com/office/drawing/2014/main" id="{821E55D8-C9A3-4F39-096B-D8D353561A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43" y="3475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B(0,6)</a:t>
              </a:r>
            </a:p>
          </p:txBody>
        </p:sp>
        <p:sp>
          <p:nvSpPr>
            <p:cNvPr id="17470" name="Text Box 172">
              <a:extLst>
                <a:ext uri="{FF2B5EF4-FFF2-40B4-BE49-F238E27FC236}">
                  <a16:creationId xmlns:a16="http://schemas.microsoft.com/office/drawing/2014/main" id="{20A5451E-4D4B-446C-A34B-3984234BDC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96" y="3475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B(0,7)</a:t>
              </a:r>
            </a:p>
          </p:txBody>
        </p:sp>
        <p:sp>
          <p:nvSpPr>
            <p:cNvPr id="17471" name="Text Box 173">
              <a:extLst>
                <a:ext uri="{FF2B5EF4-FFF2-40B4-BE49-F238E27FC236}">
                  <a16:creationId xmlns:a16="http://schemas.microsoft.com/office/drawing/2014/main" id="{05C20ACE-7B51-64C8-13F1-CD1867AB2B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50" y="3475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B(0,8)</a:t>
              </a:r>
            </a:p>
          </p:txBody>
        </p:sp>
      </p:grpSp>
      <p:grpSp>
        <p:nvGrpSpPr>
          <p:cNvPr id="4" name="Group 203">
            <a:extLst>
              <a:ext uri="{FF2B5EF4-FFF2-40B4-BE49-F238E27FC236}">
                <a16:creationId xmlns:a16="http://schemas.microsoft.com/office/drawing/2014/main" id="{EA7B1C1A-4A8D-2001-22FA-D3A2F2F951F1}"/>
              </a:ext>
            </a:extLst>
          </p:cNvPr>
          <p:cNvGrpSpPr>
            <a:grpSpLocks/>
          </p:cNvGrpSpPr>
          <p:nvPr/>
        </p:nvGrpSpPr>
        <p:grpSpPr bwMode="auto">
          <a:xfrm>
            <a:off x="1691084" y="3912356"/>
            <a:ext cx="5545138" cy="865187"/>
            <a:chOff x="158" y="2568"/>
            <a:chExt cx="3493" cy="545"/>
          </a:xfrm>
        </p:grpSpPr>
        <p:sp>
          <p:nvSpPr>
            <p:cNvPr id="17444" name="Oval 178">
              <a:extLst>
                <a:ext uri="{FF2B5EF4-FFF2-40B4-BE49-F238E27FC236}">
                  <a16:creationId xmlns:a16="http://schemas.microsoft.com/office/drawing/2014/main" id="{1B08A086-4B18-3421-36C6-A936B12B5A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" y="2568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 dirty="0"/>
                <a:t>1~2</a:t>
              </a:r>
            </a:p>
          </p:txBody>
        </p:sp>
        <p:sp>
          <p:nvSpPr>
            <p:cNvPr id="17445" name="Oval 179">
              <a:extLst>
                <a:ext uri="{FF2B5EF4-FFF2-40B4-BE49-F238E27FC236}">
                  <a16:creationId xmlns:a16="http://schemas.microsoft.com/office/drawing/2014/main" id="{97F367BF-F622-9BD6-8FB5-AABA5057D4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5" y="2568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3~4</a:t>
              </a:r>
            </a:p>
          </p:txBody>
        </p:sp>
        <p:sp>
          <p:nvSpPr>
            <p:cNvPr id="17446" name="Oval 180">
              <a:extLst>
                <a:ext uri="{FF2B5EF4-FFF2-40B4-BE49-F238E27FC236}">
                  <a16:creationId xmlns:a16="http://schemas.microsoft.com/office/drawing/2014/main" id="{26E1F22B-BE98-0F66-A18E-E792E7866A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2" y="2568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5~6</a:t>
              </a:r>
            </a:p>
          </p:txBody>
        </p:sp>
        <p:sp>
          <p:nvSpPr>
            <p:cNvPr id="17447" name="Oval 181">
              <a:extLst>
                <a:ext uri="{FF2B5EF4-FFF2-40B4-BE49-F238E27FC236}">
                  <a16:creationId xmlns:a16="http://schemas.microsoft.com/office/drawing/2014/main" id="{D5C9F165-4CD0-C0BE-103A-36EC145C2D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9" y="2568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7~8</a:t>
              </a:r>
            </a:p>
          </p:txBody>
        </p:sp>
        <p:sp>
          <p:nvSpPr>
            <p:cNvPr id="17452" name="Line 186">
              <a:extLst>
                <a:ext uri="{FF2B5EF4-FFF2-40B4-BE49-F238E27FC236}">
                  <a16:creationId xmlns:a16="http://schemas.microsoft.com/office/drawing/2014/main" id="{565BA6BF-925C-6745-8781-C69FD3FEE47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7" y="2931"/>
              <a:ext cx="181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17453" name="Line 187">
              <a:extLst>
                <a:ext uri="{FF2B5EF4-FFF2-40B4-BE49-F238E27FC236}">
                  <a16:creationId xmlns:a16="http://schemas.microsoft.com/office/drawing/2014/main" id="{531E9EE4-C0BF-5508-C39F-3552D1A134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8" y="2931"/>
              <a:ext cx="182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17454" name="Line 188">
              <a:extLst>
                <a:ext uri="{FF2B5EF4-FFF2-40B4-BE49-F238E27FC236}">
                  <a16:creationId xmlns:a16="http://schemas.microsoft.com/office/drawing/2014/main" id="{951E7541-0A66-A318-E8BF-19E2424937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474" y="2931"/>
              <a:ext cx="181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17455" name="Line 189">
              <a:extLst>
                <a:ext uri="{FF2B5EF4-FFF2-40B4-BE49-F238E27FC236}">
                  <a16:creationId xmlns:a16="http://schemas.microsoft.com/office/drawing/2014/main" id="{544D1722-0272-4FAD-4190-28CA5F2600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55" y="2931"/>
              <a:ext cx="182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17456" name="Line 190">
              <a:extLst>
                <a:ext uri="{FF2B5EF4-FFF2-40B4-BE49-F238E27FC236}">
                  <a16:creationId xmlns:a16="http://schemas.microsoft.com/office/drawing/2014/main" id="{41E3BE32-6A69-480E-EC4E-00BB4F4034E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381" y="2931"/>
              <a:ext cx="181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17457" name="Line 191">
              <a:extLst>
                <a:ext uri="{FF2B5EF4-FFF2-40B4-BE49-F238E27FC236}">
                  <a16:creationId xmlns:a16="http://schemas.microsoft.com/office/drawing/2014/main" id="{B9FC9F44-F96F-537B-2319-77EEDD516A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62" y="2931"/>
              <a:ext cx="182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17458" name="Line 192">
              <a:extLst>
                <a:ext uri="{FF2B5EF4-FFF2-40B4-BE49-F238E27FC236}">
                  <a16:creationId xmlns:a16="http://schemas.microsoft.com/office/drawing/2014/main" id="{C9202F27-BDDF-9CA4-CEEF-23896BE4388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288" y="2931"/>
              <a:ext cx="181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17459" name="Line 193">
              <a:extLst>
                <a:ext uri="{FF2B5EF4-FFF2-40B4-BE49-F238E27FC236}">
                  <a16:creationId xmlns:a16="http://schemas.microsoft.com/office/drawing/2014/main" id="{A042774D-3E08-A5D2-7EFC-6BB77789C8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69" y="2931"/>
              <a:ext cx="182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17460" name="Text Box 195">
              <a:extLst>
                <a:ext uri="{FF2B5EF4-FFF2-40B4-BE49-F238E27FC236}">
                  <a16:creationId xmlns:a16="http://schemas.microsoft.com/office/drawing/2014/main" id="{10430134-9271-8F7E-EF88-A1164CF937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" y="2614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B(1,1)</a:t>
              </a:r>
            </a:p>
          </p:txBody>
        </p:sp>
        <p:sp>
          <p:nvSpPr>
            <p:cNvPr id="17461" name="Text Box 196">
              <a:extLst>
                <a:ext uri="{FF2B5EF4-FFF2-40B4-BE49-F238E27FC236}">
                  <a16:creationId xmlns:a16="http://schemas.microsoft.com/office/drawing/2014/main" id="{F1F20CB2-8CE0-81DD-54A2-2681F9BA69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5" y="2614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B(1,2)</a:t>
              </a:r>
            </a:p>
          </p:txBody>
        </p:sp>
        <p:sp>
          <p:nvSpPr>
            <p:cNvPr id="17462" name="Text Box 197">
              <a:extLst>
                <a:ext uri="{FF2B5EF4-FFF2-40B4-BE49-F238E27FC236}">
                  <a16:creationId xmlns:a16="http://schemas.microsoft.com/office/drawing/2014/main" id="{19D990A0-94F8-A720-12D7-5194B6F76F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72" y="2614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B(1,3)</a:t>
              </a:r>
            </a:p>
          </p:txBody>
        </p:sp>
        <p:sp>
          <p:nvSpPr>
            <p:cNvPr id="17463" name="Text Box 198">
              <a:extLst>
                <a:ext uri="{FF2B5EF4-FFF2-40B4-BE49-F238E27FC236}">
                  <a16:creationId xmlns:a16="http://schemas.microsoft.com/office/drawing/2014/main" id="{D3061A83-F7A9-77C4-90D8-DDF691EE18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0" y="2614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B(1,4)</a:t>
              </a:r>
            </a:p>
          </p:txBody>
        </p:sp>
      </p:grpSp>
      <p:grpSp>
        <p:nvGrpSpPr>
          <p:cNvPr id="5" name="Group 227">
            <a:extLst>
              <a:ext uri="{FF2B5EF4-FFF2-40B4-BE49-F238E27FC236}">
                <a16:creationId xmlns:a16="http://schemas.microsoft.com/office/drawing/2014/main" id="{39F8AC5B-B3AC-D606-E3E8-20B1FBBF76DF}"/>
              </a:ext>
            </a:extLst>
          </p:cNvPr>
          <p:cNvGrpSpPr>
            <a:grpSpLocks/>
          </p:cNvGrpSpPr>
          <p:nvPr/>
        </p:nvGrpSpPr>
        <p:grpSpPr bwMode="auto">
          <a:xfrm>
            <a:off x="2340372" y="3048756"/>
            <a:ext cx="4465638" cy="865187"/>
            <a:chOff x="567" y="2024"/>
            <a:chExt cx="2813" cy="545"/>
          </a:xfrm>
        </p:grpSpPr>
        <p:sp>
          <p:nvSpPr>
            <p:cNvPr id="17430" name="Oval 205">
              <a:extLst>
                <a:ext uri="{FF2B5EF4-FFF2-40B4-BE49-F238E27FC236}">
                  <a16:creationId xmlns:a16="http://schemas.microsoft.com/office/drawing/2014/main" id="{746D6041-B830-399C-A81F-A45C904179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5" y="2024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1~4</a:t>
              </a:r>
            </a:p>
          </p:txBody>
        </p:sp>
        <p:sp>
          <p:nvSpPr>
            <p:cNvPr id="17431" name="Oval 206">
              <a:extLst>
                <a:ext uri="{FF2B5EF4-FFF2-40B4-BE49-F238E27FC236}">
                  <a16:creationId xmlns:a16="http://schemas.microsoft.com/office/drawing/2014/main" id="{AE0D0FBF-30BA-BEE9-86BF-7EDB949582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9" y="2024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/>
                <a:t>5~8</a:t>
              </a:r>
            </a:p>
          </p:txBody>
        </p:sp>
        <p:sp>
          <p:nvSpPr>
            <p:cNvPr id="17438" name="Line 213">
              <a:extLst>
                <a:ext uri="{FF2B5EF4-FFF2-40B4-BE49-F238E27FC236}">
                  <a16:creationId xmlns:a16="http://schemas.microsoft.com/office/drawing/2014/main" id="{767AE0DE-70E6-D1E0-3528-B7256EE8FB8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93" y="2387"/>
              <a:ext cx="318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17439" name="Line 214">
              <a:extLst>
                <a:ext uri="{FF2B5EF4-FFF2-40B4-BE49-F238E27FC236}">
                  <a16:creationId xmlns:a16="http://schemas.microsoft.com/office/drawing/2014/main" id="{2C3B4231-903F-062C-8953-60D1F3D3B1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47" y="2387"/>
              <a:ext cx="318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17440" name="Text Box 221">
              <a:extLst>
                <a:ext uri="{FF2B5EF4-FFF2-40B4-BE49-F238E27FC236}">
                  <a16:creationId xmlns:a16="http://schemas.microsoft.com/office/drawing/2014/main" id="{C87A2822-3BE0-FA05-AB7D-A010323D75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7" y="2070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B(2,1)</a:t>
              </a:r>
            </a:p>
          </p:txBody>
        </p:sp>
        <p:sp>
          <p:nvSpPr>
            <p:cNvPr id="17441" name="Text Box 222">
              <a:extLst>
                <a:ext uri="{FF2B5EF4-FFF2-40B4-BE49-F238E27FC236}">
                  <a16:creationId xmlns:a16="http://schemas.microsoft.com/office/drawing/2014/main" id="{D916667D-2E1E-B8C7-5AEC-34C342C97C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1" y="2069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B(2,2)</a:t>
              </a:r>
            </a:p>
          </p:txBody>
        </p:sp>
        <p:sp>
          <p:nvSpPr>
            <p:cNvPr id="17442" name="Line 225">
              <a:extLst>
                <a:ext uri="{FF2B5EF4-FFF2-40B4-BE49-F238E27FC236}">
                  <a16:creationId xmlns:a16="http://schemas.microsoft.com/office/drawing/2014/main" id="{1916E6B8-403A-8A2E-E860-8C258FB916F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08" y="2387"/>
              <a:ext cx="318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17443" name="Line 226">
              <a:extLst>
                <a:ext uri="{FF2B5EF4-FFF2-40B4-BE49-F238E27FC236}">
                  <a16:creationId xmlns:a16="http://schemas.microsoft.com/office/drawing/2014/main" id="{985B5D07-7ED0-5F8B-8AF7-8ACCE2E6A0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62" y="2387"/>
              <a:ext cx="318" cy="1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</p:grpSp>
      <p:grpSp>
        <p:nvGrpSpPr>
          <p:cNvPr id="6" name="Group 243">
            <a:extLst>
              <a:ext uri="{FF2B5EF4-FFF2-40B4-BE49-F238E27FC236}">
                <a16:creationId xmlns:a16="http://schemas.microsoft.com/office/drawing/2014/main" id="{0D193FA3-8F38-6A44-FDA2-FE774CF179FD}"/>
              </a:ext>
            </a:extLst>
          </p:cNvPr>
          <p:cNvGrpSpPr>
            <a:grpSpLocks/>
          </p:cNvGrpSpPr>
          <p:nvPr/>
        </p:nvGrpSpPr>
        <p:grpSpPr bwMode="auto">
          <a:xfrm>
            <a:off x="3419872" y="2183568"/>
            <a:ext cx="2592388" cy="938213"/>
            <a:chOff x="1247" y="1479"/>
            <a:chExt cx="1633" cy="591"/>
          </a:xfrm>
        </p:grpSpPr>
        <p:sp>
          <p:nvSpPr>
            <p:cNvPr id="17419" name="Oval 229">
              <a:extLst>
                <a:ext uri="{FF2B5EF4-FFF2-40B4-BE49-F238E27FC236}">
                  <a16:creationId xmlns:a16="http://schemas.microsoft.com/office/drawing/2014/main" id="{EA844633-7920-77C0-6E28-5CC604A3E9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2" y="1479"/>
              <a:ext cx="362" cy="3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800" b="1" dirty="0"/>
                <a:t>1~8</a:t>
              </a:r>
            </a:p>
          </p:txBody>
        </p:sp>
        <p:sp>
          <p:nvSpPr>
            <p:cNvPr id="17427" name="Line 237">
              <a:extLst>
                <a:ext uri="{FF2B5EF4-FFF2-40B4-BE49-F238E27FC236}">
                  <a16:creationId xmlns:a16="http://schemas.microsoft.com/office/drawing/2014/main" id="{A994A586-6BBF-898C-4810-C89B2B2B1F7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47" y="1842"/>
              <a:ext cx="726" cy="22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17428" name="Line 238">
              <a:extLst>
                <a:ext uri="{FF2B5EF4-FFF2-40B4-BE49-F238E27FC236}">
                  <a16:creationId xmlns:a16="http://schemas.microsoft.com/office/drawing/2014/main" id="{7CCFE5A7-20D8-918C-E3B1-D0D824DF25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54" y="1842"/>
              <a:ext cx="726" cy="22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CN"/>
            </a:p>
          </p:txBody>
        </p:sp>
        <p:sp>
          <p:nvSpPr>
            <p:cNvPr id="17429" name="Text Box 239">
              <a:extLst>
                <a:ext uri="{FF2B5EF4-FFF2-40B4-BE49-F238E27FC236}">
                  <a16:creationId xmlns:a16="http://schemas.microsoft.com/office/drawing/2014/main" id="{3DE0A92D-856E-A83A-931D-579AEC3912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29" y="1525"/>
              <a:ext cx="45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/>
                <a:t>B(3,1)</a:t>
              </a:r>
            </a:p>
          </p:txBody>
        </p:sp>
      </p:grpSp>
      <p:sp>
        <p:nvSpPr>
          <p:cNvPr id="136436" name="Rectangle 244">
            <a:extLst>
              <a:ext uri="{FF2B5EF4-FFF2-40B4-BE49-F238E27FC236}">
                <a16:creationId xmlns:a16="http://schemas.microsoft.com/office/drawing/2014/main" id="{6C1EEE3B-0F36-434B-7B38-1B89C104B0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2384" y="5833231"/>
            <a:ext cx="36433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/>
              <a:t>B(</a:t>
            </a:r>
            <a:r>
              <a:rPr lang="en-US" altLang="zh-CN" sz="2000" b="1" i="1" dirty="0"/>
              <a:t>h</a:t>
            </a:r>
            <a:r>
              <a:rPr lang="en-US" altLang="zh-CN" sz="2000" b="1" dirty="0"/>
              <a:t>, </a:t>
            </a:r>
            <a:r>
              <a:rPr lang="en-US" altLang="zh-CN" sz="2000" b="1" i="1" dirty="0" err="1"/>
              <a:t>i</a:t>
            </a:r>
            <a:r>
              <a:rPr lang="en-US" altLang="zh-CN" sz="2000" b="1" dirty="0"/>
              <a:t>) = B(</a:t>
            </a:r>
            <a:r>
              <a:rPr lang="en-US" altLang="zh-CN" sz="2000" b="1" i="1" dirty="0"/>
              <a:t>h</a:t>
            </a:r>
            <a:r>
              <a:rPr lang="en-US" altLang="zh-CN" sz="2000" b="1" dirty="0"/>
              <a:t>-1, 2</a:t>
            </a:r>
            <a:r>
              <a:rPr lang="en-US" altLang="zh-CN" sz="2000" b="1" i="1" dirty="0"/>
              <a:t>i</a:t>
            </a:r>
            <a:r>
              <a:rPr lang="en-US" altLang="zh-CN" sz="2000" b="1" dirty="0"/>
              <a:t>-1) + B(</a:t>
            </a:r>
            <a:r>
              <a:rPr lang="en-US" altLang="zh-CN" sz="2000" b="1" i="1" dirty="0"/>
              <a:t>h</a:t>
            </a:r>
            <a:r>
              <a:rPr lang="en-US" altLang="zh-CN" sz="2000" b="1" dirty="0"/>
              <a:t>-1, 2</a:t>
            </a:r>
            <a:r>
              <a:rPr lang="en-US" altLang="zh-CN" sz="2000" b="1" i="1" dirty="0"/>
              <a:t>i</a:t>
            </a:r>
            <a:r>
              <a:rPr lang="en-US" altLang="zh-CN" sz="2000" b="1" dirty="0"/>
              <a:t>)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6512B03-2228-F1E3-BCB7-3393C30D9397}"/>
              </a:ext>
            </a:extLst>
          </p:cNvPr>
          <p:cNvCxnSpPr/>
          <p:nvPr/>
        </p:nvCxnSpPr>
        <p:spPr bwMode="auto">
          <a:xfrm>
            <a:off x="1187624" y="1988840"/>
            <a:ext cx="0" cy="3528392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5D7A02A7-75B3-10AB-9273-BFF5D627D18A}"/>
              </a:ext>
            </a:extLst>
          </p:cNvPr>
          <p:cNvSpPr txBox="1"/>
          <p:nvPr/>
        </p:nvSpPr>
        <p:spPr>
          <a:xfrm>
            <a:off x="276689" y="3625018"/>
            <a:ext cx="8675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N" dirty="0"/>
              <a:t>depth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E63023B-8270-9526-6E0C-3FB73584EF2F}"/>
              </a:ext>
            </a:extLst>
          </p:cNvPr>
          <p:cNvCxnSpPr>
            <a:cxnSpLocks/>
          </p:cNvCxnSpPr>
          <p:nvPr/>
        </p:nvCxnSpPr>
        <p:spPr bwMode="auto">
          <a:xfrm>
            <a:off x="1043608" y="1988840"/>
            <a:ext cx="288032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47B1BD0-7B66-1723-69A8-9712FAD2C76D}"/>
              </a:ext>
            </a:extLst>
          </p:cNvPr>
          <p:cNvCxnSpPr>
            <a:cxnSpLocks/>
          </p:cNvCxnSpPr>
          <p:nvPr/>
        </p:nvCxnSpPr>
        <p:spPr bwMode="auto">
          <a:xfrm>
            <a:off x="1043608" y="5500063"/>
            <a:ext cx="288032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3772E6AD-50D6-3D83-7BD1-91D8B827944D}"/>
              </a:ext>
            </a:extLst>
          </p:cNvPr>
          <p:cNvSpPr txBox="1"/>
          <p:nvPr/>
        </p:nvSpPr>
        <p:spPr>
          <a:xfrm>
            <a:off x="1030659" y="714600"/>
            <a:ext cx="52705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</a:t>
            </a:r>
            <a:r>
              <a:rPr lang="en-CN" dirty="0"/>
              <a:t>ork = total number of nodes in the tree</a:t>
            </a:r>
          </a:p>
          <a:p>
            <a:r>
              <a:rPr lang="en-US" dirty="0"/>
              <a:t>d</a:t>
            </a:r>
            <a:r>
              <a:rPr lang="en-CN" dirty="0"/>
              <a:t>epth = height of the tree  </a:t>
            </a:r>
          </a:p>
        </p:txBody>
      </p:sp>
    </p:spTree>
    <p:extLst>
      <p:ext uri="{BB962C8B-B14F-4D97-AF65-F5344CB8AC3E}">
        <p14:creationId xmlns:p14="http://schemas.microsoft.com/office/powerpoint/2010/main" val="2156794967"/>
      </p:ext>
    </p:extLst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3">
      <a:dk1>
        <a:srgbClr val="000000"/>
      </a:dk1>
      <a:lt1>
        <a:srgbClr val="FFFFCC"/>
      </a:lt1>
      <a:dk2>
        <a:srgbClr val="808000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6339</TotalTime>
  <Words>2676</Words>
  <Application>Microsoft Macintosh PowerPoint</Application>
  <PresentationFormat>On-screen Show (4:3)</PresentationFormat>
  <Paragraphs>477</Paragraphs>
  <Slides>24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6" baseType="lpstr">
      <vt:lpstr>Times New Roman</vt:lpstr>
      <vt:lpstr>宋体</vt:lpstr>
      <vt:lpstr>Arial</vt:lpstr>
      <vt:lpstr>Webdings</vt:lpstr>
      <vt:lpstr>Wingdings</vt:lpstr>
      <vt:lpstr>Symbol</vt:lpstr>
      <vt:lpstr>Comic Sans MS</vt:lpstr>
      <vt:lpstr>Impact</vt:lpstr>
      <vt:lpstr>Georgia</vt:lpstr>
      <vt:lpstr>默认设计模板</vt:lpstr>
      <vt:lpstr>Microsoft 公式 3.0</vt:lpstr>
      <vt:lpstr>Microsoft Clip Gallery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没有幻灯片标题</dc:title>
  <dc:creator>rz</dc:creator>
  <cp:lastModifiedBy>Yuchen Mao</cp:lastModifiedBy>
  <cp:revision>671</cp:revision>
  <dcterms:created xsi:type="dcterms:W3CDTF">2000-07-24T11:13:48Z</dcterms:created>
  <dcterms:modified xsi:type="dcterms:W3CDTF">2023-05-04T07:16:39Z</dcterms:modified>
</cp:coreProperties>
</file>